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8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18"/>
  </p:notesMasterIdLst>
  <p:sldIdLst>
    <p:sldId id="268" r:id="rId2"/>
    <p:sldId id="282" r:id="rId3"/>
    <p:sldId id="280" r:id="rId4"/>
    <p:sldId id="260" r:id="rId5"/>
    <p:sldId id="263" r:id="rId6"/>
    <p:sldId id="284" r:id="rId7"/>
    <p:sldId id="286" r:id="rId8"/>
    <p:sldId id="288" r:id="rId9"/>
    <p:sldId id="292" r:id="rId10"/>
    <p:sldId id="293" r:id="rId11"/>
    <p:sldId id="290" r:id="rId12"/>
    <p:sldId id="295" r:id="rId13"/>
    <p:sldId id="296" r:id="rId14"/>
    <p:sldId id="297" r:id="rId15"/>
    <p:sldId id="279" r:id="rId16"/>
    <p:sldId id="29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1.xml.rels><?xml version="1.0" encoding="UTF-8" standalone="yes"?>
<Relationships xmlns="http://schemas.openxmlformats.org/package/2006/relationships"><Relationship Id="rId1" Type="http://schemas.openxmlformats.org/officeDocument/2006/relationships/hyperlink" Target="http://www.xfacc.mk/" TargetMode="External"/></Relationships>
</file>

<file path=ppt/diagrams/_rels/drawing11.xml.rels><?xml version="1.0" encoding="UTF-8" standalone="yes"?>
<Relationships xmlns="http://schemas.openxmlformats.org/package/2006/relationships"><Relationship Id="rId1" Type="http://schemas.openxmlformats.org/officeDocument/2006/relationships/hyperlink" Target="http://www.xfacc.mk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CCA1A4-8C89-4235-B63D-FC5FC5B560F7}" type="doc">
      <dgm:prSet loTypeId="urn:microsoft.com/office/officeart/2005/8/layout/vList5" loCatId="list" qsTypeId="urn:microsoft.com/office/officeart/2005/8/quickstyle/3d2#1" qsCatId="3D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93DC5740-0596-40B5-AAC0-E7531D42BAC9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en-GB" b="1" dirty="0" smtClean="0"/>
            <a:t>1</a:t>
          </a:r>
          <a:r>
            <a:rPr lang="mk-MK" b="1" dirty="0" smtClean="0"/>
            <a:t> фаза</a:t>
          </a:r>
          <a:endParaRPr lang="en-GB" b="1" dirty="0"/>
        </a:p>
      </dgm:t>
    </dgm:pt>
    <dgm:pt modelId="{3453BBCA-88CF-42C8-B55A-D12689F4C55A}" type="parTrans" cxnId="{345A4A71-CE7F-4C2A-9AF7-E8CD2E36B7E6}">
      <dgm:prSet/>
      <dgm:spPr/>
      <dgm:t>
        <a:bodyPr/>
        <a:lstStyle/>
        <a:p>
          <a:endParaRPr lang="en-GB"/>
        </a:p>
      </dgm:t>
    </dgm:pt>
    <dgm:pt modelId="{8F216EA7-3FF8-41D1-8A6E-437A1A25EAA3}" type="sibTrans" cxnId="{345A4A71-CE7F-4C2A-9AF7-E8CD2E36B7E6}">
      <dgm:prSet/>
      <dgm:spPr/>
      <dgm:t>
        <a:bodyPr/>
        <a:lstStyle/>
        <a:p>
          <a:endParaRPr lang="en-GB"/>
        </a:p>
      </dgm:t>
    </dgm:pt>
    <dgm:pt modelId="{18B38E70-E613-4766-9B06-4A69F4AFB8F8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mk-MK" sz="3200" b="0" i="0" u="none" dirty="0" smtClean="0"/>
            <a:t>До </a:t>
          </a:r>
          <a:r>
            <a:rPr lang="mk-MK" sz="3200" b="1" i="0" u="none" dirty="0" smtClean="0"/>
            <a:t>30.000 евра</a:t>
          </a:r>
          <a:r>
            <a:rPr lang="mk-MK" sz="3200" b="0" i="0" u="none" dirty="0" smtClean="0"/>
            <a:t>, за 10тина стартапи   (во 2 инвестициски циклуси)</a:t>
          </a:r>
          <a:endParaRPr lang="en-GB" sz="3200" b="0" i="0" u="none" dirty="0"/>
        </a:p>
      </dgm:t>
    </dgm:pt>
    <dgm:pt modelId="{677E5E72-7247-4A17-83E8-8CABA2F11235}" type="parTrans" cxnId="{B186E5DC-CF82-4292-8427-B62961B0B2FF}">
      <dgm:prSet/>
      <dgm:spPr/>
      <dgm:t>
        <a:bodyPr/>
        <a:lstStyle/>
        <a:p>
          <a:endParaRPr lang="en-GB"/>
        </a:p>
      </dgm:t>
    </dgm:pt>
    <dgm:pt modelId="{181F694C-96F1-46CA-93CC-72FE01786AF3}" type="sibTrans" cxnId="{B186E5DC-CF82-4292-8427-B62961B0B2FF}">
      <dgm:prSet/>
      <dgm:spPr/>
      <dgm:t>
        <a:bodyPr/>
        <a:lstStyle/>
        <a:p>
          <a:endParaRPr lang="en-GB"/>
        </a:p>
      </dgm:t>
    </dgm:pt>
    <dgm:pt modelId="{6A005670-750E-412F-A548-E33D68545A68}" type="pres">
      <dgm:prSet presAssocID="{F7CCA1A4-8C89-4235-B63D-FC5FC5B560F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9902DE2-624B-43D5-A43A-5F751D733280}" type="pres">
      <dgm:prSet presAssocID="{93DC5740-0596-40B5-AAC0-E7531D42BAC9}" presName="linNode" presStyleCnt="0"/>
      <dgm:spPr/>
    </dgm:pt>
    <dgm:pt modelId="{D7B20858-6432-4B90-88CA-9B5E0B0BE5FB}" type="pres">
      <dgm:prSet presAssocID="{93DC5740-0596-40B5-AAC0-E7531D42BAC9}" presName="parentText" presStyleLbl="node1" presStyleIdx="0" presStyleCnt="1" custScaleX="28598" custLinFactNeighborX="-44" custLinFactNeighborY="27979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1B093A8-DCB8-4F8B-A04F-D1B72D8677E9}" type="pres">
      <dgm:prSet presAssocID="{93DC5740-0596-40B5-AAC0-E7531D42BAC9}" presName="descendantText" presStyleLbl="alignAccFollowNode1" presStyleIdx="0" presStyleCnt="1" custScaleX="140997" custScaleY="125122" custLinFactNeighborX="1531" custLinFactNeighborY="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41B023A-1EAF-4FD1-9513-A6A17638F0DB}" type="presOf" srcId="{F7CCA1A4-8C89-4235-B63D-FC5FC5B560F7}" destId="{6A005670-750E-412F-A548-E33D68545A68}" srcOrd="0" destOrd="0" presId="urn:microsoft.com/office/officeart/2005/8/layout/vList5"/>
    <dgm:cxn modelId="{98781064-3639-4891-83D1-5C0B6F2B2AF2}" type="presOf" srcId="{18B38E70-E613-4766-9B06-4A69F4AFB8F8}" destId="{A1B093A8-DCB8-4F8B-A04F-D1B72D8677E9}" srcOrd="0" destOrd="0" presId="urn:microsoft.com/office/officeart/2005/8/layout/vList5"/>
    <dgm:cxn modelId="{345A4A71-CE7F-4C2A-9AF7-E8CD2E36B7E6}" srcId="{F7CCA1A4-8C89-4235-B63D-FC5FC5B560F7}" destId="{93DC5740-0596-40B5-AAC0-E7531D42BAC9}" srcOrd="0" destOrd="0" parTransId="{3453BBCA-88CF-42C8-B55A-D12689F4C55A}" sibTransId="{8F216EA7-3FF8-41D1-8A6E-437A1A25EAA3}"/>
    <dgm:cxn modelId="{B186E5DC-CF82-4292-8427-B62961B0B2FF}" srcId="{93DC5740-0596-40B5-AAC0-E7531D42BAC9}" destId="{18B38E70-E613-4766-9B06-4A69F4AFB8F8}" srcOrd="0" destOrd="0" parTransId="{677E5E72-7247-4A17-83E8-8CABA2F11235}" sibTransId="{181F694C-96F1-46CA-93CC-72FE01786AF3}"/>
    <dgm:cxn modelId="{3A67B655-53FC-4632-9A3E-2DB068F27DF2}" type="presOf" srcId="{93DC5740-0596-40B5-AAC0-E7531D42BAC9}" destId="{D7B20858-6432-4B90-88CA-9B5E0B0BE5FB}" srcOrd="0" destOrd="0" presId="urn:microsoft.com/office/officeart/2005/8/layout/vList5"/>
    <dgm:cxn modelId="{F27853FC-65C4-40E3-B5C5-CF30D08622D3}" type="presParOf" srcId="{6A005670-750E-412F-A548-E33D68545A68}" destId="{F9902DE2-624B-43D5-A43A-5F751D733280}" srcOrd="0" destOrd="0" presId="urn:microsoft.com/office/officeart/2005/8/layout/vList5"/>
    <dgm:cxn modelId="{9B9C7D5D-A0F4-4D20-BD6B-83D29B49E9A8}" type="presParOf" srcId="{F9902DE2-624B-43D5-A43A-5F751D733280}" destId="{D7B20858-6432-4B90-88CA-9B5E0B0BE5FB}" srcOrd="0" destOrd="0" presId="urn:microsoft.com/office/officeart/2005/8/layout/vList5"/>
    <dgm:cxn modelId="{57438001-40F0-4F1B-9673-63194F73AEDA}" type="presParOf" srcId="{F9902DE2-624B-43D5-A43A-5F751D733280}" destId="{A1B093A8-DCB8-4F8B-A04F-D1B72D8677E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CCA1A4-8C89-4235-B63D-FC5FC5B560F7}" type="doc">
      <dgm:prSet loTypeId="urn:microsoft.com/office/officeart/2005/8/layout/vList5" loCatId="list" qsTypeId="urn:microsoft.com/office/officeart/2005/8/quickstyle/3d2#2" qsCatId="3D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93DC5740-0596-40B5-AAC0-E7531D42BAC9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en-GB" b="1" dirty="0" smtClean="0"/>
            <a:t>2</a:t>
          </a:r>
          <a:r>
            <a:rPr lang="mk-MK" b="1" dirty="0" smtClean="0"/>
            <a:t> фаза</a:t>
          </a:r>
          <a:endParaRPr lang="en-GB" b="1" dirty="0"/>
        </a:p>
      </dgm:t>
    </dgm:pt>
    <dgm:pt modelId="{3453BBCA-88CF-42C8-B55A-D12689F4C55A}" type="parTrans" cxnId="{345A4A71-CE7F-4C2A-9AF7-E8CD2E36B7E6}">
      <dgm:prSet/>
      <dgm:spPr/>
      <dgm:t>
        <a:bodyPr/>
        <a:lstStyle/>
        <a:p>
          <a:endParaRPr lang="en-GB"/>
        </a:p>
      </dgm:t>
    </dgm:pt>
    <dgm:pt modelId="{8F216EA7-3FF8-41D1-8A6E-437A1A25EAA3}" type="sibTrans" cxnId="{345A4A71-CE7F-4C2A-9AF7-E8CD2E36B7E6}">
      <dgm:prSet/>
      <dgm:spPr/>
      <dgm:t>
        <a:bodyPr/>
        <a:lstStyle/>
        <a:p>
          <a:endParaRPr lang="en-GB"/>
        </a:p>
      </dgm:t>
    </dgm:pt>
    <dgm:pt modelId="{18B38E70-E613-4766-9B06-4A69F4AFB8F8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mk-MK" sz="3200" b="0" i="0" u="none" dirty="0" smtClean="0"/>
            <a:t>До </a:t>
          </a:r>
          <a:r>
            <a:rPr lang="mk-MK" sz="3200" b="1" i="0" u="none" dirty="0" smtClean="0"/>
            <a:t>70.000 евра</a:t>
          </a:r>
          <a:r>
            <a:rPr lang="mk-MK" sz="3200" b="0" i="0" u="none" dirty="0" smtClean="0"/>
            <a:t>, за 2 - 3 стартапи со најголем потенцијал за раст</a:t>
          </a:r>
          <a:endParaRPr lang="en-GB" sz="3200" b="0" i="0" u="none" dirty="0"/>
        </a:p>
      </dgm:t>
    </dgm:pt>
    <dgm:pt modelId="{677E5E72-7247-4A17-83E8-8CABA2F11235}" type="parTrans" cxnId="{B186E5DC-CF82-4292-8427-B62961B0B2FF}">
      <dgm:prSet/>
      <dgm:spPr/>
      <dgm:t>
        <a:bodyPr/>
        <a:lstStyle/>
        <a:p>
          <a:endParaRPr lang="en-GB"/>
        </a:p>
      </dgm:t>
    </dgm:pt>
    <dgm:pt modelId="{181F694C-96F1-46CA-93CC-72FE01786AF3}" type="sibTrans" cxnId="{B186E5DC-CF82-4292-8427-B62961B0B2FF}">
      <dgm:prSet/>
      <dgm:spPr/>
      <dgm:t>
        <a:bodyPr/>
        <a:lstStyle/>
        <a:p>
          <a:endParaRPr lang="en-GB"/>
        </a:p>
      </dgm:t>
    </dgm:pt>
    <dgm:pt modelId="{6A005670-750E-412F-A548-E33D68545A68}" type="pres">
      <dgm:prSet presAssocID="{F7CCA1A4-8C89-4235-B63D-FC5FC5B560F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9902DE2-624B-43D5-A43A-5F751D733280}" type="pres">
      <dgm:prSet presAssocID="{93DC5740-0596-40B5-AAC0-E7531D42BAC9}" presName="linNode" presStyleCnt="0"/>
      <dgm:spPr/>
    </dgm:pt>
    <dgm:pt modelId="{D7B20858-6432-4B90-88CA-9B5E0B0BE5FB}" type="pres">
      <dgm:prSet presAssocID="{93DC5740-0596-40B5-AAC0-E7531D42BAC9}" presName="parentText" presStyleLbl="node1" presStyleIdx="0" presStyleCnt="1" custScaleX="34932" custLinFactNeighborX="-5172" custLinFactNeighborY="-49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1B093A8-DCB8-4F8B-A04F-D1B72D8677E9}" type="pres">
      <dgm:prSet presAssocID="{93DC5740-0596-40B5-AAC0-E7531D42BAC9}" presName="descendantText" presStyleLbl="alignAccFollowNode1" presStyleIdx="0" presStyleCnt="1" custScaleX="168184" custScaleY="125122" custLinFactNeighborX="-1969" custLinFactNeighborY="2383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6138F58-6806-4827-9475-38019CE1FC38}" type="presOf" srcId="{93DC5740-0596-40B5-AAC0-E7531D42BAC9}" destId="{D7B20858-6432-4B90-88CA-9B5E0B0BE5FB}" srcOrd="0" destOrd="0" presId="urn:microsoft.com/office/officeart/2005/8/layout/vList5"/>
    <dgm:cxn modelId="{1B50E9C7-BBFF-40E6-9405-55B78A221DE5}" type="presOf" srcId="{F7CCA1A4-8C89-4235-B63D-FC5FC5B560F7}" destId="{6A005670-750E-412F-A548-E33D68545A68}" srcOrd="0" destOrd="0" presId="urn:microsoft.com/office/officeart/2005/8/layout/vList5"/>
    <dgm:cxn modelId="{F6602D2C-5B6B-4212-9716-59CEFB4C534A}" type="presOf" srcId="{18B38E70-E613-4766-9B06-4A69F4AFB8F8}" destId="{A1B093A8-DCB8-4F8B-A04F-D1B72D8677E9}" srcOrd="0" destOrd="0" presId="urn:microsoft.com/office/officeart/2005/8/layout/vList5"/>
    <dgm:cxn modelId="{345A4A71-CE7F-4C2A-9AF7-E8CD2E36B7E6}" srcId="{F7CCA1A4-8C89-4235-B63D-FC5FC5B560F7}" destId="{93DC5740-0596-40B5-AAC0-E7531D42BAC9}" srcOrd="0" destOrd="0" parTransId="{3453BBCA-88CF-42C8-B55A-D12689F4C55A}" sibTransId="{8F216EA7-3FF8-41D1-8A6E-437A1A25EAA3}"/>
    <dgm:cxn modelId="{B186E5DC-CF82-4292-8427-B62961B0B2FF}" srcId="{93DC5740-0596-40B5-AAC0-E7531D42BAC9}" destId="{18B38E70-E613-4766-9B06-4A69F4AFB8F8}" srcOrd="0" destOrd="0" parTransId="{677E5E72-7247-4A17-83E8-8CABA2F11235}" sibTransId="{181F694C-96F1-46CA-93CC-72FE01786AF3}"/>
    <dgm:cxn modelId="{B9EF1C76-947F-4FE3-99C1-57B6CE65A352}" type="presParOf" srcId="{6A005670-750E-412F-A548-E33D68545A68}" destId="{F9902DE2-624B-43D5-A43A-5F751D733280}" srcOrd="0" destOrd="0" presId="urn:microsoft.com/office/officeart/2005/8/layout/vList5"/>
    <dgm:cxn modelId="{73D3DB04-D832-4C8B-8135-052E48719CC5}" type="presParOf" srcId="{F9902DE2-624B-43D5-A43A-5F751D733280}" destId="{D7B20858-6432-4B90-88CA-9B5E0B0BE5FB}" srcOrd="0" destOrd="0" presId="urn:microsoft.com/office/officeart/2005/8/layout/vList5"/>
    <dgm:cxn modelId="{EBEB1AE0-9895-46AA-BAD0-11775F510C6B}" type="presParOf" srcId="{F9902DE2-624B-43D5-A43A-5F751D733280}" destId="{A1B093A8-DCB8-4F8B-A04F-D1B72D8677E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7CCA1A4-8C89-4235-B63D-FC5FC5B560F7}" type="doc">
      <dgm:prSet loTypeId="urn:microsoft.com/office/officeart/2005/8/layout/vList5" loCatId="list" qsTypeId="urn:microsoft.com/office/officeart/2005/8/quickstyle/3d2#3" qsCatId="3D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18B38E70-E613-4766-9B06-4A69F4AFB8F8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olidFill>
          <a:schemeClr val="bg1">
            <a:lumMod val="75000"/>
          </a:schemeClr>
        </a:solidFill>
      </dgm:spPr>
      <dgm:t>
        <a:bodyPr anchor="ctr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mk-MK" sz="2800" b="0" i="0" u="none" dirty="0" smtClean="0"/>
            <a:t>Паметни пари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mk-MK" sz="2800" b="0" i="0" u="none" dirty="0" smtClean="0"/>
            <a:t>во замена за малцински удел</a:t>
          </a:r>
          <a:endParaRPr lang="en-GB" sz="2800" b="0" i="0" u="none" dirty="0"/>
        </a:p>
      </dgm:t>
    </dgm:pt>
    <dgm:pt modelId="{677E5E72-7247-4A17-83E8-8CABA2F11235}" type="parTrans" cxnId="{B186E5DC-CF82-4292-8427-B62961B0B2FF}">
      <dgm:prSet/>
      <dgm:spPr/>
      <dgm:t>
        <a:bodyPr/>
        <a:lstStyle/>
        <a:p>
          <a:endParaRPr lang="en-GB"/>
        </a:p>
      </dgm:t>
    </dgm:pt>
    <dgm:pt modelId="{181F694C-96F1-46CA-93CC-72FE01786AF3}" type="sibTrans" cxnId="{B186E5DC-CF82-4292-8427-B62961B0B2FF}">
      <dgm:prSet/>
      <dgm:spPr/>
      <dgm:t>
        <a:bodyPr/>
        <a:lstStyle/>
        <a:p>
          <a:endParaRPr lang="en-GB"/>
        </a:p>
      </dgm:t>
    </dgm:pt>
    <dgm:pt modelId="{6A005670-750E-412F-A548-E33D68545A68}" type="pres">
      <dgm:prSet presAssocID="{F7CCA1A4-8C89-4235-B63D-FC5FC5B560F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68302277-D65B-4530-AA34-144D8890A1CD}" type="pres">
      <dgm:prSet presAssocID="{18B38E70-E613-4766-9B06-4A69F4AFB8F8}" presName="linNode" presStyleCnt="0"/>
      <dgm:spPr/>
    </dgm:pt>
    <dgm:pt modelId="{D34C2B88-6F8D-449D-B45D-702810D0747C}" type="pres">
      <dgm:prSet presAssocID="{18B38E70-E613-4766-9B06-4A69F4AFB8F8}" presName="parentText" presStyleLbl="node1" presStyleIdx="0" presStyleCnt="1" custScaleX="27277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155C7F7-A594-4343-AFAA-CBDDC28457AB}" type="presOf" srcId="{F7CCA1A4-8C89-4235-B63D-FC5FC5B560F7}" destId="{6A005670-750E-412F-A548-E33D68545A68}" srcOrd="0" destOrd="0" presId="urn:microsoft.com/office/officeart/2005/8/layout/vList5"/>
    <dgm:cxn modelId="{052A8C5B-7233-48E5-B5EE-A49CD7AD5212}" type="presOf" srcId="{18B38E70-E613-4766-9B06-4A69F4AFB8F8}" destId="{D34C2B88-6F8D-449D-B45D-702810D0747C}" srcOrd="0" destOrd="0" presId="urn:microsoft.com/office/officeart/2005/8/layout/vList5"/>
    <dgm:cxn modelId="{B186E5DC-CF82-4292-8427-B62961B0B2FF}" srcId="{F7CCA1A4-8C89-4235-B63D-FC5FC5B560F7}" destId="{18B38E70-E613-4766-9B06-4A69F4AFB8F8}" srcOrd="0" destOrd="0" parTransId="{677E5E72-7247-4A17-83E8-8CABA2F11235}" sibTransId="{181F694C-96F1-46CA-93CC-72FE01786AF3}"/>
    <dgm:cxn modelId="{50040DEE-2AF8-46FA-B900-F8F6B5E2A9F8}" type="presParOf" srcId="{6A005670-750E-412F-A548-E33D68545A68}" destId="{68302277-D65B-4530-AA34-144D8890A1CD}" srcOrd="0" destOrd="0" presId="urn:microsoft.com/office/officeart/2005/8/layout/vList5"/>
    <dgm:cxn modelId="{3705B76A-7C7F-4E77-AF38-03390E79D727}" type="presParOf" srcId="{68302277-D65B-4530-AA34-144D8890A1CD}" destId="{D34C2B88-6F8D-449D-B45D-702810D0747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7CCA1A4-8C89-4235-B63D-FC5FC5B560F7}" type="doc">
      <dgm:prSet loTypeId="urn:microsoft.com/office/officeart/2005/8/layout/vList5" loCatId="list" qsTypeId="urn:microsoft.com/office/officeart/2005/8/quickstyle/3d2#4" qsCatId="3D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93DC5740-0596-40B5-AAC0-E7531D42BAC9}">
      <dgm:prSet phldrT="[Text]"/>
      <dgm:spPr>
        <a:solidFill>
          <a:schemeClr val="tx1"/>
        </a:solidFill>
      </dgm:spPr>
      <dgm:t>
        <a:bodyPr/>
        <a:lstStyle/>
        <a:p>
          <a:r>
            <a:rPr lang="en-GB" dirty="0" smtClean="0"/>
            <a:t>1</a:t>
          </a:r>
          <a:endParaRPr lang="en-GB" dirty="0"/>
        </a:p>
      </dgm:t>
    </dgm:pt>
    <dgm:pt modelId="{3453BBCA-88CF-42C8-B55A-D12689F4C55A}" type="parTrans" cxnId="{345A4A71-CE7F-4C2A-9AF7-E8CD2E36B7E6}">
      <dgm:prSet/>
      <dgm:spPr/>
      <dgm:t>
        <a:bodyPr/>
        <a:lstStyle/>
        <a:p>
          <a:endParaRPr lang="en-GB"/>
        </a:p>
      </dgm:t>
    </dgm:pt>
    <dgm:pt modelId="{8F216EA7-3FF8-41D1-8A6E-437A1A25EAA3}" type="sibTrans" cxnId="{345A4A71-CE7F-4C2A-9AF7-E8CD2E36B7E6}">
      <dgm:prSet/>
      <dgm:spPr/>
      <dgm:t>
        <a:bodyPr/>
        <a:lstStyle/>
        <a:p>
          <a:endParaRPr lang="en-GB"/>
        </a:p>
      </dgm:t>
    </dgm:pt>
    <dgm:pt modelId="{18B38E70-E613-4766-9B06-4A69F4AFB8F8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GB" sz="3200" b="0" i="0" u="none" dirty="0"/>
        </a:p>
      </dgm:t>
    </dgm:pt>
    <dgm:pt modelId="{677E5E72-7247-4A17-83E8-8CABA2F11235}" type="parTrans" cxnId="{B186E5DC-CF82-4292-8427-B62961B0B2FF}">
      <dgm:prSet/>
      <dgm:spPr/>
      <dgm:t>
        <a:bodyPr/>
        <a:lstStyle/>
        <a:p>
          <a:endParaRPr lang="en-GB"/>
        </a:p>
      </dgm:t>
    </dgm:pt>
    <dgm:pt modelId="{181F694C-96F1-46CA-93CC-72FE01786AF3}" type="sibTrans" cxnId="{B186E5DC-CF82-4292-8427-B62961B0B2FF}">
      <dgm:prSet/>
      <dgm:spPr/>
      <dgm:t>
        <a:bodyPr/>
        <a:lstStyle/>
        <a:p>
          <a:endParaRPr lang="en-GB"/>
        </a:p>
      </dgm:t>
    </dgm:pt>
    <dgm:pt modelId="{6A005670-750E-412F-A548-E33D68545A68}" type="pres">
      <dgm:prSet presAssocID="{F7CCA1A4-8C89-4235-B63D-FC5FC5B560F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9902DE2-624B-43D5-A43A-5F751D733280}" type="pres">
      <dgm:prSet presAssocID="{93DC5740-0596-40B5-AAC0-E7531D42BAC9}" presName="linNode" presStyleCnt="0"/>
      <dgm:spPr/>
    </dgm:pt>
    <dgm:pt modelId="{D7B20858-6432-4B90-88CA-9B5E0B0BE5FB}" type="pres">
      <dgm:prSet presAssocID="{93DC5740-0596-40B5-AAC0-E7531D42BAC9}" presName="parentText" presStyleLbl="node1" presStyleIdx="0" presStyleCnt="1" custScaleX="28598" custScaleY="100098" custLinFactNeighborY="1834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1B093A8-DCB8-4F8B-A04F-D1B72D8677E9}" type="pres">
      <dgm:prSet presAssocID="{93DC5740-0596-40B5-AAC0-E7531D42BAC9}" presName="descendantText" presStyleLbl="alignAccFollowNode1" presStyleIdx="0" presStyleCnt="1" custScaleX="140997" custScaleY="125122" custLinFactNeighborX="-986" custLinFactNeighborY="-6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558FEAE9-538B-45DC-BD0E-BF29D7688F7D}" type="presOf" srcId="{18B38E70-E613-4766-9B06-4A69F4AFB8F8}" destId="{A1B093A8-DCB8-4F8B-A04F-D1B72D8677E9}" srcOrd="0" destOrd="0" presId="urn:microsoft.com/office/officeart/2005/8/layout/vList5"/>
    <dgm:cxn modelId="{345A4A71-CE7F-4C2A-9AF7-E8CD2E36B7E6}" srcId="{F7CCA1A4-8C89-4235-B63D-FC5FC5B560F7}" destId="{93DC5740-0596-40B5-AAC0-E7531D42BAC9}" srcOrd="0" destOrd="0" parTransId="{3453BBCA-88CF-42C8-B55A-D12689F4C55A}" sibTransId="{8F216EA7-3FF8-41D1-8A6E-437A1A25EAA3}"/>
    <dgm:cxn modelId="{AA097BB3-1C29-4347-842E-E421A527DB22}" type="presOf" srcId="{F7CCA1A4-8C89-4235-B63D-FC5FC5B560F7}" destId="{6A005670-750E-412F-A548-E33D68545A68}" srcOrd="0" destOrd="0" presId="urn:microsoft.com/office/officeart/2005/8/layout/vList5"/>
    <dgm:cxn modelId="{B186E5DC-CF82-4292-8427-B62961B0B2FF}" srcId="{93DC5740-0596-40B5-AAC0-E7531D42BAC9}" destId="{18B38E70-E613-4766-9B06-4A69F4AFB8F8}" srcOrd="0" destOrd="0" parTransId="{677E5E72-7247-4A17-83E8-8CABA2F11235}" sibTransId="{181F694C-96F1-46CA-93CC-72FE01786AF3}"/>
    <dgm:cxn modelId="{894F9BA9-130D-4632-8CC1-58AC32B275A1}" type="presOf" srcId="{93DC5740-0596-40B5-AAC0-E7531D42BAC9}" destId="{D7B20858-6432-4B90-88CA-9B5E0B0BE5FB}" srcOrd="0" destOrd="0" presId="urn:microsoft.com/office/officeart/2005/8/layout/vList5"/>
    <dgm:cxn modelId="{A417E9E8-A530-4925-B8B5-7013445F5EA0}" type="presParOf" srcId="{6A005670-750E-412F-A548-E33D68545A68}" destId="{F9902DE2-624B-43D5-A43A-5F751D733280}" srcOrd="0" destOrd="0" presId="urn:microsoft.com/office/officeart/2005/8/layout/vList5"/>
    <dgm:cxn modelId="{5F99B99D-8715-486B-8528-4D49A66EC4DB}" type="presParOf" srcId="{F9902DE2-624B-43D5-A43A-5F751D733280}" destId="{D7B20858-6432-4B90-88CA-9B5E0B0BE5FB}" srcOrd="0" destOrd="0" presId="urn:microsoft.com/office/officeart/2005/8/layout/vList5"/>
    <dgm:cxn modelId="{5CB9A55B-FEF0-42A0-8A84-2F9A100F07E1}" type="presParOf" srcId="{F9902DE2-624B-43D5-A43A-5F751D733280}" destId="{A1B093A8-DCB8-4F8B-A04F-D1B72D8677E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7CCA1A4-8C89-4235-B63D-FC5FC5B560F7}" type="doc">
      <dgm:prSet loTypeId="urn:microsoft.com/office/officeart/2005/8/layout/vList5" loCatId="list" qsTypeId="urn:microsoft.com/office/officeart/2005/8/quickstyle/3d2#5" qsCatId="3D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93DC5740-0596-40B5-AAC0-E7531D42BAC9}">
      <dgm:prSet phldrT="[Text]"/>
      <dgm:spPr>
        <a:solidFill>
          <a:schemeClr val="tx1"/>
        </a:solidFill>
      </dgm:spPr>
      <dgm:t>
        <a:bodyPr/>
        <a:lstStyle/>
        <a:p>
          <a:r>
            <a:rPr lang="en-GB" dirty="0" smtClean="0"/>
            <a:t>2</a:t>
          </a:r>
          <a:endParaRPr lang="en-GB" dirty="0"/>
        </a:p>
      </dgm:t>
    </dgm:pt>
    <dgm:pt modelId="{3453BBCA-88CF-42C8-B55A-D12689F4C55A}" type="parTrans" cxnId="{345A4A71-CE7F-4C2A-9AF7-E8CD2E36B7E6}">
      <dgm:prSet/>
      <dgm:spPr/>
      <dgm:t>
        <a:bodyPr/>
        <a:lstStyle/>
        <a:p>
          <a:endParaRPr lang="en-GB"/>
        </a:p>
      </dgm:t>
    </dgm:pt>
    <dgm:pt modelId="{8F216EA7-3FF8-41D1-8A6E-437A1A25EAA3}" type="sibTrans" cxnId="{345A4A71-CE7F-4C2A-9AF7-E8CD2E36B7E6}">
      <dgm:prSet/>
      <dgm:spPr/>
      <dgm:t>
        <a:bodyPr/>
        <a:lstStyle/>
        <a:p>
          <a:endParaRPr lang="en-GB"/>
        </a:p>
      </dgm:t>
    </dgm:pt>
    <dgm:pt modelId="{18B38E70-E613-4766-9B06-4A69F4AFB8F8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mk-MK" sz="3600" i="0" u="none" dirty="0" smtClean="0"/>
            <a:t>Опремување на просториите</a:t>
          </a:r>
          <a:endParaRPr lang="en-GB" sz="3600" i="0" u="none" dirty="0"/>
        </a:p>
      </dgm:t>
    </dgm:pt>
    <dgm:pt modelId="{677E5E72-7247-4A17-83E8-8CABA2F11235}" type="parTrans" cxnId="{B186E5DC-CF82-4292-8427-B62961B0B2FF}">
      <dgm:prSet/>
      <dgm:spPr/>
      <dgm:t>
        <a:bodyPr/>
        <a:lstStyle/>
        <a:p>
          <a:endParaRPr lang="en-GB"/>
        </a:p>
      </dgm:t>
    </dgm:pt>
    <dgm:pt modelId="{181F694C-96F1-46CA-93CC-72FE01786AF3}" type="sibTrans" cxnId="{B186E5DC-CF82-4292-8427-B62961B0B2FF}">
      <dgm:prSet/>
      <dgm:spPr/>
      <dgm:t>
        <a:bodyPr/>
        <a:lstStyle/>
        <a:p>
          <a:endParaRPr lang="en-GB"/>
        </a:p>
      </dgm:t>
    </dgm:pt>
    <dgm:pt modelId="{6A005670-750E-412F-A548-E33D68545A68}" type="pres">
      <dgm:prSet presAssocID="{F7CCA1A4-8C89-4235-B63D-FC5FC5B560F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9902DE2-624B-43D5-A43A-5F751D733280}" type="pres">
      <dgm:prSet presAssocID="{93DC5740-0596-40B5-AAC0-E7531D42BAC9}" presName="linNode" presStyleCnt="0"/>
      <dgm:spPr/>
    </dgm:pt>
    <dgm:pt modelId="{D7B20858-6432-4B90-88CA-9B5E0B0BE5FB}" type="pres">
      <dgm:prSet presAssocID="{93DC5740-0596-40B5-AAC0-E7531D42BAC9}" presName="parentText" presStyleLbl="node1" presStyleIdx="0" presStyleCnt="1" custScaleX="33905" custLinFactNeighborX="1609" custLinFactNeighborY="-49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1B093A8-DCB8-4F8B-A04F-D1B72D8677E9}" type="pres">
      <dgm:prSet presAssocID="{93DC5740-0596-40B5-AAC0-E7531D42BAC9}" presName="descendantText" presStyleLbl="alignAccFollowNode1" presStyleIdx="0" presStyleCnt="1" custScaleX="168184" custScaleY="125122" custLinFactNeighborX="-2555" custLinFactNeighborY="-736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6C74CB4-A933-4B7D-B192-7B64A6876BEE}" type="presOf" srcId="{93DC5740-0596-40B5-AAC0-E7531D42BAC9}" destId="{D7B20858-6432-4B90-88CA-9B5E0B0BE5FB}" srcOrd="0" destOrd="0" presId="urn:microsoft.com/office/officeart/2005/8/layout/vList5"/>
    <dgm:cxn modelId="{345A4A71-CE7F-4C2A-9AF7-E8CD2E36B7E6}" srcId="{F7CCA1A4-8C89-4235-B63D-FC5FC5B560F7}" destId="{93DC5740-0596-40B5-AAC0-E7531D42BAC9}" srcOrd="0" destOrd="0" parTransId="{3453BBCA-88CF-42C8-B55A-D12689F4C55A}" sibTransId="{8F216EA7-3FF8-41D1-8A6E-437A1A25EAA3}"/>
    <dgm:cxn modelId="{18694449-08E3-4589-9A13-7A8C9619DAD4}" type="presOf" srcId="{18B38E70-E613-4766-9B06-4A69F4AFB8F8}" destId="{A1B093A8-DCB8-4F8B-A04F-D1B72D8677E9}" srcOrd="0" destOrd="0" presId="urn:microsoft.com/office/officeart/2005/8/layout/vList5"/>
    <dgm:cxn modelId="{B186E5DC-CF82-4292-8427-B62961B0B2FF}" srcId="{93DC5740-0596-40B5-AAC0-E7531D42BAC9}" destId="{18B38E70-E613-4766-9B06-4A69F4AFB8F8}" srcOrd="0" destOrd="0" parTransId="{677E5E72-7247-4A17-83E8-8CABA2F11235}" sibTransId="{181F694C-96F1-46CA-93CC-72FE01786AF3}"/>
    <dgm:cxn modelId="{6E9DB9F9-E660-4DE5-9CA9-EE455419E1B6}" type="presOf" srcId="{F7CCA1A4-8C89-4235-B63D-FC5FC5B560F7}" destId="{6A005670-750E-412F-A548-E33D68545A68}" srcOrd="0" destOrd="0" presId="urn:microsoft.com/office/officeart/2005/8/layout/vList5"/>
    <dgm:cxn modelId="{0245B61D-BE56-45C0-B1B6-3ED300A69CA7}" type="presParOf" srcId="{6A005670-750E-412F-A548-E33D68545A68}" destId="{F9902DE2-624B-43D5-A43A-5F751D733280}" srcOrd="0" destOrd="0" presId="urn:microsoft.com/office/officeart/2005/8/layout/vList5"/>
    <dgm:cxn modelId="{D855E813-41D5-41BA-9157-39D383A467E6}" type="presParOf" srcId="{F9902DE2-624B-43D5-A43A-5F751D733280}" destId="{D7B20858-6432-4B90-88CA-9B5E0B0BE5FB}" srcOrd="0" destOrd="0" presId="urn:microsoft.com/office/officeart/2005/8/layout/vList5"/>
    <dgm:cxn modelId="{4B431E51-DFFE-4B82-8A8A-CBE8F1C82B64}" type="presParOf" srcId="{F9902DE2-624B-43D5-A43A-5F751D733280}" destId="{A1B093A8-DCB8-4F8B-A04F-D1B72D8677E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7CCA1A4-8C89-4235-B63D-FC5FC5B560F7}" type="doc">
      <dgm:prSet loTypeId="urn:microsoft.com/office/officeart/2005/8/layout/vList5" loCatId="list" qsTypeId="urn:microsoft.com/office/officeart/2005/8/quickstyle/3d2#6" qsCatId="3D" csTypeId="urn:microsoft.com/office/officeart/2005/8/colors/accent1_4" csCatId="accent1" phldr="1"/>
      <dgm:spPr/>
      <dgm:t>
        <a:bodyPr/>
        <a:lstStyle/>
        <a:p>
          <a:endParaRPr lang="en-GB"/>
        </a:p>
      </dgm:t>
    </dgm:pt>
    <dgm:pt modelId="{93DC5740-0596-40B5-AAC0-E7531D42BAC9}">
      <dgm:prSet phldrT="[Text]"/>
      <dgm:spPr>
        <a:solidFill>
          <a:schemeClr val="tx1"/>
        </a:solidFill>
      </dgm:spPr>
      <dgm:t>
        <a:bodyPr/>
        <a:lstStyle/>
        <a:p>
          <a:r>
            <a:rPr lang="en-GB" dirty="0" smtClean="0"/>
            <a:t>3</a:t>
          </a:r>
          <a:endParaRPr lang="en-GB" dirty="0"/>
        </a:p>
      </dgm:t>
    </dgm:pt>
    <dgm:pt modelId="{3453BBCA-88CF-42C8-B55A-D12689F4C55A}" type="parTrans" cxnId="{345A4A71-CE7F-4C2A-9AF7-E8CD2E36B7E6}">
      <dgm:prSet/>
      <dgm:spPr/>
      <dgm:t>
        <a:bodyPr/>
        <a:lstStyle/>
        <a:p>
          <a:endParaRPr lang="en-GB"/>
        </a:p>
      </dgm:t>
    </dgm:pt>
    <dgm:pt modelId="{8F216EA7-3FF8-41D1-8A6E-437A1A25EAA3}" type="sibTrans" cxnId="{345A4A71-CE7F-4C2A-9AF7-E8CD2E36B7E6}">
      <dgm:prSet/>
      <dgm:spPr/>
      <dgm:t>
        <a:bodyPr/>
        <a:lstStyle/>
        <a:p>
          <a:endParaRPr lang="en-GB"/>
        </a:p>
      </dgm:t>
    </dgm:pt>
    <dgm:pt modelId="{18B38E70-E613-4766-9B06-4A69F4AFB8F8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mk-MK" sz="3600" i="0" u="none" dirty="0" smtClean="0"/>
            <a:t>Екипирање и зајакнување на капацитетите на менаџерскиот тим</a:t>
          </a:r>
          <a:endParaRPr lang="en-GB" sz="3600" i="0" u="none" dirty="0"/>
        </a:p>
      </dgm:t>
    </dgm:pt>
    <dgm:pt modelId="{677E5E72-7247-4A17-83E8-8CABA2F11235}" type="parTrans" cxnId="{B186E5DC-CF82-4292-8427-B62961B0B2FF}">
      <dgm:prSet/>
      <dgm:spPr/>
      <dgm:t>
        <a:bodyPr/>
        <a:lstStyle/>
        <a:p>
          <a:endParaRPr lang="en-GB"/>
        </a:p>
      </dgm:t>
    </dgm:pt>
    <dgm:pt modelId="{181F694C-96F1-46CA-93CC-72FE01786AF3}" type="sibTrans" cxnId="{B186E5DC-CF82-4292-8427-B62961B0B2FF}">
      <dgm:prSet/>
      <dgm:spPr/>
      <dgm:t>
        <a:bodyPr/>
        <a:lstStyle/>
        <a:p>
          <a:endParaRPr lang="en-GB"/>
        </a:p>
      </dgm:t>
    </dgm:pt>
    <dgm:pt modelId="{6A005670-750E-412F-A548-E33D68545A68}" type="pres">
      <dgm:prSet presAssocID="{F7CCA1A4-8C89-4235-B63D-FC5FC5B560F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9902DE2-624B-43D5-A43A-5F751D733280}" type="pres">
      <dgm:prSet presAssocID="{93DC5740-0596-40B5-AAC0-E7531D42BAC9}" presName="linNode" presStyleCnt="0"/>
      <dgm:spPr/>
    </dgm:pt>
    <dgm:pt modelId="{D7B20858-6432-4B90-88CA-9B5E0B0BE5FB}" type="pres">
      <dgm:prSet presAssocID="{93DC5740-0596-40B5-AAC0-E7531D42BAC9}" presName="parentText" presStyleLbl="node1" presStyleIdx="0" presStyleCnt="1" custScaleX="29550" custLinFactNeighborX="-2" custLinFactNeighborY="2000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1B093A8-DCB8-4F8B-A04F-D1B72D8677E9}" type="pres">
      <dgm:prSet presAssocID="{93DC5740-0596-40B5-AAC0-E7531D42BAC9}" presName="descendantText" presStyleLbl="alignAccFollowNode1" presStyleIdx="0" presStyleCnt="1" custScaleX="152121" custScaleY="118721" custLinFactNeighborX="-183" custLinFactNeighborY="2186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25085F4-2496-456C-BCEC-CF7159413880}" type="presOf" srcId="{93DC5740-0596-40B5-AAC0-E7531D42BAC9}" destId="{D7B20858-6432-4B90-88CA-9B5E0B0BE5FB}" srcOrd="0" destOrd="0" presId="urn:microsoft.com/office/officeart/2005/8/layout/vList5"/>
    <dgm:cxn modelId="{345A4A71-CE7F-4C2A-9AF7-E8CD2E36B7E6}" srcId="{F7CCA1A4-8C89-4235-B63D-FC5FC5B560F7}" destId="{93DC5740-0596-40B5-AAC0-E7531D42BAC9}" srcOrd="0" destOrd="0" parTransId="{3453BBCA-88CF-42C8-B55A-D12689F4C55A}" sibTransId="{8F216EA7-3FF8-41D1-8A6E-437A1A25EAA3}"/>
    <dgm:cxn modelId="{AE76E380-CA94-4183-B4AA-2309842D5A80}" type="presOf" srcId="{18B38E70-E613-4766-9B06-4A69F4AFB8F8}" destId="{A1B093A8-DCB8-4F8B-A04F-D1B72D8677E9}" srcOrd="0" destOrd="0" presId="urn:microsoft.com/office/officeart/2005/8/layout/vList5"/>
    <dgm:cxn modelId="{EE819154-1257-4E94-807B-6DBDF9B8F501}" type="presOf" srcId="{F7CCA1A4-8C89-4235-B63D-FC5FC5B560F7}" destId="{6A005670-750E-412F-A548-E33D68545A68}" srcOrd="0" destOrd="0" presId="urn:microsoft.com/office/officeart/2005/8/layout/vList5"/>
    <dgm:cxn modelId="{B186E5DC-CF82-4292-8427-B62961B0B2FF}" srcId="{93DC5740-0596-40B5-AAC0-E7531D42BAC9}" destId="{18B38E70-E613-4766-9B06-4A69F4AFB8F8}" srcOrd="0" destOrd="0" parTransId="{677E5E72-7247-4A17-83E8-8CABA2F11235}" sibTransId="{181F694C-96F1-46CA-93CC-72FE01786AF3}"/>
    <dgm:cxn modelId="{24593AC2-26D9-4835-B83B-4E8696C280AE}" type="presParOf" srcId="{6A005670-750E-412F-A548-E33D68545A68}" destId="{F9902DE2-624B-43D5-A43A-5F751D733280}" srcOrd="0" destOrd="0" presId="urn:microsoft.com/office/officeart/2005/8/layout/vList5"/>
    <dgm:cxn modelId="{DA80B276-0ADD-4E87-AD94-F9B2A4B5F756}" type="presParOf" srcId="{F9902DE2-624B-43D5-A43A-5F751D733280}" destId="{D7B20858-6432-4B90-88CA-9B5E0B0BE5FB}" srcOrd="0" destOrd="0" presId="urn:microsoft.com/office/officeart/2005/8/layout/vList5"/>
    <dgm:cxn modelId="{E35B17D3-A645-4E16-AE9E-9109896D39F1}" type="presParOf" srcId="{F9902DE2-624B-43D5-A43A-5F751D733280}" destId="{A1B093A8-DCB8-4F8B-A04F-D1B72D8677E9}" srcOrd="1" destOrd="0" presId="urn:microsoft.com/office/officeart/2005/8/layout/vList5"/>
  </dgm:cxnLst>
  <dgm:bg>
    <a:solidFill>
      <a:schemeClr val="tx1"/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7CCA1A4-8C89-4235-B63D-FC5FC5B560F7}" type="doc">
      <dgm:prSet loTypeId="urn:microsoft.com/office/officeart/2005/8/layout/vList5" loCatId="list" qsTypeId="urn:microsoft.com/office/officeart/2005/8/quickstyle/3d2#7" qsCatId="3D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93DC5740-0596-40B5-AAC0-E7531D42BAC9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GB" dirty="0" smtClean="0"/>
            <a:t>1</a:t>
          </a:r>
          <a:endParaRPr lang="en-GB" dirty="0"/>
        </a:p>
      </dgm:t>
    </dgm:pt>
    <dgm:pt modelId="{3453BBCA-88CF-42C8-B55A-D12689F4C55A}" type="parTrans" cxnId="{345A4A71-CE7F-4C2A-9AF7-E8CD2E36B7E6}">
      <dgm:prSet/>
      <dgm:spPr/>
      <dgm:t>
        <a:bodyPr/>
        <a:lstStyle/>
        <a:p>
          <a:endParaRPr lang="en-GB"/>
        </a:p>
      </dgm:t>
    </dgm:pt>
    <dgm:pt modelId="{8F216EA7-3FF8-41D1-8A6E-437A1A25EAA3}" type="sibTrans" cxnId="{345A4A71-CE7F-4C2A-9AF7-E8CD2E36B7E6}">
      <dgm:prSet/>
      <dgm:spPr/>
      <dgm:t>
        <a:bodyPr/>
        <a:lstStyle/>
        <a:p>
          <a:endParaRPr lang="en-GB"/>
        </a:p>
      </dgm:t>
    </dgm:pt>
    <dgm:pt modelId="{18B38E70-E613-4766-9B06-4A69F4AFB8F8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GB" sz="3200" b="0" i="0" u="none" dirty="0"/>
        </a:p>
      </dgm:t>
    </dgm:pt>
    <dgm:pt modelId="{677E5E72-7247-4A17-83E8-8CABA2F11235}" type="parTrans" cxnId="{B186E5DC-CF82-4292-8427-B62961B0B2FF}">
      <dgm:prSet/>
      <dgm:spPr/>
      <dgm:t>
        <a:bodyPr/>
        <a:lstStyle/>
        <a:p>
          <a:endParaRPr lang="en-GB"/>
        </a:p>
      </dgm:t>
    </dgm:pt>
    <dgm:pt modelId="{181F694C-96F1-46CA-93CC-72FE01786AF3}" type="sibTrans" cxnId="{B186E5DC-CF82-4292-8427-B62961B0B2FF}">
      <dgm:prSet/>
      <dgm:spPr/>
      <dgm:t>
        <a:bodyPr/>
        <a:lstStyle/>
        <a:p>
          <a:endParaRPr lang="en-GB"/>
        </a:p>
      </dgm:t>
    </dgm:pt>
    <dgm:pt modelId="{6A005670-750E-412F-A548-E33D68545A68}" type="pres">
      <dgm:prSet presAssocID="{F7CCA1A4-8C89-4235-B63D-FC5FC5B560F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9902DE2-624B-43D5-A43A-5F751D733280}" type="pres">
      <dgm:prSet presAssocID="{93DC5740-0596-40B5-AAC0-E7531D42BAC9}" presName="linNode" presStyleCnt="0"/>
      <dgm:spPr/>
    </dgm:pt>
    <dgm:pt modelId="{D7B20858-6432-4B90-88CA-9B5E0B0BE5FB}" type="pres">
      <dgm:prSet presAssocID="{93DC5740-0596-40B5-AAC0-E7531D42BAC9}" presName="parentText" presStyleLbl="node1" presStyleIdx="0" presStyleCnt="1" custScaleX="28598" custScaleY="100098" custLinFactNeighborY="1834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1B093A8-DCB8-4F8B-A04F-D1B72D8677E9}" type="pres">
      <dgm:prSet presAssocID="{93DC5740-0596-40B5-AAC0-E7531D42BAC9}" presName="descendantText" presStyleLbl="alignAccFollowNode1" presStyleIdx="0" presStyleCnt="1" custScaleX="140997" custScaleY="125122" custLinFactNeighborX="-986" custLinFactNeighborY="-6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3DB6C665-0440-4739-A06A-16371142BD3B}" type="presOf" srcId="{93DC5740-0596-40B5-AAC0-E7531D42BAC9}" destId="{D7B20858-6432-4B90-88CA-9B5E0B0BE5FB}" srcOrd="0" destOrd="0" presId="urn:microsoft.com/office/officeart/2005/8/layout/vList5"/>
    <dgm:cxn modelId="{345A4A71-CE7F-4C2A-9AF7-E8CD2E36B7E6}" srcId="{F7CCA1A4-8C89-4235-B63D-FC5FC5B560F7}" destId="{93DC5740-0596-40B5-AAC0-E7531D42BAC9}" srcOrd="0" destOrd="0" parTransId="{3453BBCA-88CF-42C8-B55A-D12689F4C55A}" sibTransId="{8F216EA7-3FF8-41D1-8A6E-437A1A25EAA3}"/>
    <dgm:cxn modelId="{A4E129CE-5EF5-4F43-B916-FC98B133A0C2}" type="presOf" srcId="{F7CCA1A4-8C89-4235-B63D-FC5FC5B560F7}" destId="{6A005670-750E-412F-A548-E33D68545A68}" srcOrd="0" destOrd="0" presId="urn:microsoft.com/office/officeart/2005/8/layout/vList5"/>
    <dgm:cxn modelId="{95679951-4A64-4658-B99C-96B5AD3FE685}" type="presOf" srcId="{18B38E70-E613-4766-9B06-4A69F4AFB8F8}" destId="{A1B093A8-DCB8-4F8B-A04F-D1B72D8677E9}" srcOrd="0" destOrd="0" presId="urn:microsoft.com/office/officeart/2005/8/layout/vList5"/>
    <dgm:cxn modelId="{B186E5DC-CF82-4292-8427-B62961B0B2FF}" srcId="{93DC5740-0596-40B5-AAC0-E7531D42BAC9}" destId="{18B38E70-E613-4766-9B06-4A69F4AFB8F8}" srcOrd="0" destOrd="0" parTransId="{677E5E72-7247-4A17-83E8-8CABA2F11235}" sibTransId="{181F694C-96F1-46CA-93CC-72FE01786AF3}"/>
    <dgm:cxn modelId="{ACE33942-CAC7-4F59-9B0B-5504EA0A9D8A}" type="presParOf" srcId="{6A005670-750E-412F-A548-E33D68545A68}" destId="{F9902DE2-624B-43D5-A43A-5F751D733280}" srcOrd="0" destOrd="0" presId="urn:microsoft.com/office/officeart/2005/8/layout/vList5"/>
    <dgm:cxn modelId="{1D09D717-6C36-475A-8887-9ACE1A1B1C0A}" type="presParOf" srcId="{F9902DE2-624B-43D5-A43A-5F751D733280}" destId="{D7B20858-6432-4B90-88CA-9B5E0B0BE5FB}" srcOrd="0" destOrd="0" presId="urn:microsoft.com/office/officeart/2005/8/layout/vList5"/>
    <dgm:cxn modelId="{DFE41141-F1BE-4B0B-BF68-494FE7068F13}" type="presParOf" srcId="{F9902DE2-624B-43D5-A43A-5F751D733280}" destId="{A1B093A8-DCB8-4F8B-A04F-D1B72D8677E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7CCA1A4-8C89-4235-B63D-FC5FC5B560F7}" type="doc">
      <dgm:prSet loTypeId="urn:microsoft.com/office/officeart/2005/8/layout/vList5" loCatId="list" qsTypeId="urn:microsoft.com/office/officeart/2005/8/quickstyle/3d2#8" qsCatId="3D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93DC5740-0596-40B5-AAC0-E7531D42BAC9}">
      <dgm:prSet phldrT="[Text]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en-GB" dirty="0" smtClean="0"/>
            <a:t>2</a:t>
          </a:r>
          <a:endParaRPr lang="en-GB" dirty="0"/>
        </a:p>
      </dgm:t>
    </dgm:pt>
    <dgm:pt modelId="{3453BBCA-88CF-42C8-B55A-D12689F4C55A}" type="parTrans" cxnId="{345A4A71-CE7F-4C2A-9AF7-E8CD2E36B7E6}">
      <dgm:prSet/>
      <dgm:spPr/>
      <dgm:t>
        <a:bodyPr/>
        <a:lstStyle/>
        <a:p>
          <a:endParaRPr lang="en-GB"/>
        </a:p>
      </dgm:t>
    </dgm:pt>
    <dgm:pt modelId="{8F216EA7-3FF8-41D1-8A6E-437A1A25EAA3}" type="sibTrans" cxnId="{345A4A71-CE7F-4C2A-9AF7-E8CD2E36B7E6}">
      <dgm:prSet/>
      <dgm:spPr/>
      <dgm:t>
        <a:bodyPr/>
        <a:lstStyle/>
        <a:p>
          <a:endParaRPr lang="en-GB"/>
        </a:p>
      </dgm:t>
    </dgm:pt>
    <dgm:pt modelId="{18B38E70-E613-4766-9B06-4A69F4AFB8F8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mk-MK" sz="2800" i="0" u="none" dirty="0" smtClean="0"/>
            <a:t>Демо ден за презентација</a:t>
          </a:r>
          <a:endParaRPr lang="en-GB" sz="2800" i="0" u="none" dirty="0"/>
        </a:p>
      </dgm:t>
    </dgm:pt>
    <dgm:pt modelId="{677E5E72-7247-4A17-83E8-8CABA2F11235}" type="parTrans" cxnId="{B186E5DC-CF82-4292-8427-B62961B0B2FF}">
      <dgm:prSet/>
      <dgm:spPr/>
      <dgm:t>
        <a:bodyPr/>
        <a:lstStyle/>
        <a:p>
          <a:endParaRPr lang="en-GB"/>
        </a:p>
      </dgm:t>
    </dgm:pt>
    <dgm:pt modelId="{181F694C-96F1-46CA-93CC-72FE01786AF3}" type="sibTrans" cxnId="{B186E5DC-CF82-4292-8427-B62961B0B2FF}">
      <dgm:prSet/>
      <dgm:spPr/>
      <dgm:t>
        <a:bodyPr/>
        <a:lstStyle/>
        <a:p>
          <a:endParaRPr lang="en-GB"/>
        </a:p>
      </dgm:t>
    </dgm:pt>
    <dgm:pt modelId="{6A005670-750E-412F-A548-E33D68545A68}" type="pres">
      <dgm:prSet presAssocID="{F7CCA1A4-8C89-4235-B63D-FC5FC5B560F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9902DE2-624B-43D5-A43A-5F751D733280}" type="pres">
      <dgm:prSet presAssocID="{93DC5740-0596-40B5-AAC0-E7531D42BAC9}" presName="linNode" presStyleCnt="0"/>
      <dgm:spPr/>
    </dgm:pt>
    <dgm:pt modelId="{D7B20858-6432-4B90-88CA-9B5E0B0BE5FB}" type="pres">
      <dgm:prSet presAssocID="{93DC5740-0596-40B5-AAC0-E7531D42BAC9}" presName="parentText" presStyleLbl="node1" presStyleIdx="0" presStyleCnt="1" custScaleX="33905" custLinFactNeighborX="1609" custLinFactNeighborY="-49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1B093A8-DCB8-4F8B-A04F-D1B72D8677E9}" type="pres">
      <dgm:prSet presAssocID="{93DC5740-0596-40B5-AAC0-E7531D42BAC9}" presName="descendantText" presStyleLbl="alignAccFollowNode1" presStyleIdx="0" presStyleCnt="1" custScaleX="168184" custScaleY="125122" custLinFactNeighborX="-2555" custLinFactNeighborY="-736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C82C80E-9F7C-421C-8D56-A6991B6F8EA8}" type="presOf" srcId="{F7CCA1A4-8C89-4235-B63D-FC5FC5B560F7}" destId="{6A005670-750E-412F-A548-E33D68545A68}" srcOrd="0" destOrd="0" presId="urn:microsoft.com/office/officeart/2005/8/layout/vList5"/>
    <dgm:cxn modelId="{3EEC0C47-22C7-4549-A776-C2A0BEA763FE}" type="presOf" srcId="{93DC5740-0596-40B5-AAC0-E7531D42BAC9}" destId="{D7B20858-6432-4B90-88CA-9B5E0B0BE5FB}" srcOrd="0" destOrd="0" presId="urn:microsoft.com/office/officeart/2005/8/layout/vList5"/>
    <dgm:cxn modelId="{345A4A71-CE7F-4C2A-9AF7-E8CD2E36B7E6}" srcId="{F7CCA1A4-8C89-4235-B63D-FC5FC5B560F7}" destId="{93DC5740-0596-40B5-AAC0-E7531D42BAC9}" srcOrd="0" destOrd="0" parTransId="{3453BBCA-88CF-42C8-B55A-D12689F4C55A}" sibTransId="{8F216EA7-3FF8-41D1-8A6E-437A1A25EAA3}"/>
    <dgm:cxn modelId="{B18B3661-EF69-4913-A907-D7BF255110DB}" type="presOf" srcId="{18B38E70-E613-4766-9B06-4A69F4AFB8F8}" destId="{A1B093A8-DCB8-4F8B-A04F-D1B72D8677E9}" srcOrd="0" destOrd="0" presId="urn:microsoft.com/office/officeart/2005/8/layout/vList5"/>
    <dgm:cxn modelId="{B186E5DC-CF82-4292-8427-B62961B0B2FF}" srcId="{93DC5740-0596-40B5-AAC0-E7531D42BAC9}" destId="{18B38E70-E613-4766-9B06-4A69F4AFB8F8}" srcOrd="0" destOrd="0" parTransId="{677E5E72-7247-4A17-83E8-8CABA2F11235}" sibTransId="{181F694C-96F1-46CA-93CC-72FE01786AF3}"/>
    <dgm:cxn modelId="{CF4BEDC2-9F31-4F18-AAE9-AF4FC238BC98}" type="presParOf" srcId="{6A005670-750E-412F-A548-E33D68545A68}" destId="{F9902DE2-624B-43D5-A43A-5F751D733280}" srcOrd="0" destOrd="0" presId="urn:microsoft.com/office/officeart/2005/8/layout/vList5"/>
    <dgm:cxn modelId="{D34BAF16-57A3-48A1-BC2C-0663FC1A724D}" type="presParOf" srcId="{F9902DE2-624B-43D5-A43A-5F751D733280}" destId="{D7B20858-6432-4B90-88CA-9B5E0B0BE5FB}" srcOrd="0" destOrd="0" presId="urn:microsoft.com/office/officeart/2005/8/layout/vList5"/>
    <dgm:cxn modelId="{5864B8B1-2561-40A7-9121-D55C39EF5CB6}" type="presParOf" srcId="{F9902DE2-624B-43D5-A43A-5F751D733280}" destId="{A1B093A8-DCB8-4F8B-A04F-D1B72D8677E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7CCA1A4-8C89-4235-B63D-FC5FC5B560F7}" type="doc">
      <dgm:prSet loTypeId="urn:microsoft.com/office/officeart/2005/8/layout/vList5" loCatId="list" qsTypeId="urn:microsoft.com/office/officeart/2005/8/quickstyle/3d2#9" qsCatId="3D" csTypeId="urn:microsoft.com/office/officeart/2005/8/colors/accent1_4" csCatId="accent1" phldr="1"/>
      <dgm:spPr/>
      <dgm:t>
        <a:bodyPr/>
        <a:lstStyle/>
        <a:p>
          <a:endParaRPr lang="en-GB"/>
        </a:p>
      </dgm:t>
    </dgm:pt>
    <dgm:pt modelId="{93DC5740-0596-40B5-AAC0-E7531D42BAC9}">
      <dgm:prSet phldrT="[Text]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en-GB" dirty="0" smtClean="0"/>
            <a:t>3</a:t>
          </a:r>
          <a:endParaRPr lang="en-GB" dirty="0"/>
        </a:p>
      </dgm:t>
    </dgm:pt>
    <dgm:pt modelId="{3453BBCA-88CF-42C8-B55A-D12689F4C55A}" type="parTrans" cxnId="{345A4A71-CE7F-4C2A-9AF7-E8CD2E36B7E6}">
      <dgm:prSet/>
      <dgm:spPr/>
      <dgm:t>
        <a:bodyPr/>
        <a:lstStyle/>
        <a:p>
          <a:endParaRPr lang="en-GB"/>
        </a:p>
      </dgm:t>
    </dgm:pt>
    <dgm:pt modelId="{8F216EA7-3FF8-41D1-8A6E-437A1A25EAA3}" type="sibTrans" cxnId="{345A4A71-CE7F-4C2A-9AF7-E8CD2E36B7E6}">
      <dgm:prSet/>
      <dgm:spPr/>
      <dgm:t>
        <a:bodyPr/>
        <a:lstStyle/>
        <a:p>
          <a:endParaRPr lang="en-GB"/>
        </a:p>
      </dgm:t>
    </dgm:pt>
    <dgm:pt modelId="{18B38E70-E613-4766-9B06-4A69F4AFB8F8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mk-MK" sz="2800" i="0" u="none" dirty="0" smtClean="0"/>
            <a:t>Носење одлука за инвестирање во првите стартапи и старт на акцелераторска програма </a:t>
          </a:r>
          <a:r>
            <a:rPr lang="en-US" sz="2800" i="0" u="none" dirty="0" smtClean="0"/>
            <a:t>“</a:t>
          </a:r>
          <a:r>
            <a:rPr lang="mk-MK" sz="2800" i="0" u="none" dirty="0" smtClean="0"/>
            <a:t>Заедно растеме</a:t>
          </a:r>
          <a:r>
            <a:rPr lang="en-US" sz="2800" i="0" u="none" dirty="0" smtClean="0"/>
            <a:t>”</a:t>
          </a:r>
          <a:endParaRPr lang="en-GB" sz="2800" i="0" u="none" dirty="0"/>
        </a:p>
      </dgm:t>
    </dgm:pt>
    <dgm:pt modelId="{677E5E72-7247-4A17-83E8-8CABA2F11235}" type="parTrans" cxnId="{B186E5DC-CF82-4292-8427-B62961B0B2FF}">
      <dgm:prSet/>
      <dgm:spPr/>
      <dgm:t>
        <a:bodyPr/>
        <a:lstStyle/>
        <a:p>
          <a:endParaRPr lang="en-GB"/>
        </a:p>
      </dgm:t>
    </dgm:pt>
    <dgm:pt modelId="{181F694C-96F1-46CA-93CC-72FE01786AF3}" type="sibTrans" cxnId="{B186E5DC-CF82-4292-8427-B62961B0B2FF}">
      <dgm:prSet/>
      <dgm:spPr/>
      <dgm:t>
        <a:bodyPr/>
        <a:lstStyle/>
        <a:p>
          <a:endParaRPr lang="en-GB"/>
        </a:p>
      </dgm:t>
    </dgm:pt>
    <dgm:pt modelId="{6A005670-750E-412F-A548-E33D68545A68}" type="pres">
      <dgm:prSet presAssocID="{F7CCA1A4-8C89-4235-B63D-FC5FC5B560F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9902DE2-624B-43D5-A43A-5F751D733280}" type="pres">
      <dgm:prSet presAssocID="{93DC5740-0596-40B5-AAC0-E7531D42BAC9}" presName="linNode" presStyleCnt="0"/>
      <dgm:spPr/>
    </dgm:pt>
    <dgm:pt modelId="{D7B20858-6432-4B90-88CA-9B5E0B0BE5FB}" type="pres">
      <dgm:prSet presAssocID="{93DC5740-0596-40B5-AAC0-E7531D42BAC9}" presName="parentText" presStyleLbl="node1" presStyleIdx="0" presStyleCnt="1" custScaleX="29550" custLinFactNeighborX="-2" custLinFactNeighborY="2000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1B093A8-DCB8-4F8B-A04F-D1B72D8677E9}" type="pres">
      <dgm:prSet presAssocID="{93DC5740-0596-40B5-AAC0-E7531D42BAC9}" presName="descendantText" presStyleLbl="alignAccFollowNode1" presStyleIdx="0" presStyleCnt="1" custScaleX="152121" custScaleY="118721" custLinFactNeighborX="-183" custLinFactNeighborY="2186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2A5628A-AE26-42F9-8C34-3D8DA771FC7D}" type="presOf" srcId="{F7CCA1A4-8C89-4235-B63D-FC5FC5B560F7}" destId="{6A005670-750E-412F-A548-E33D68545A68}" srcOrd="0" destOrd="0" presId="urn:microsoft.com/office/officeart/2005/8/layout/vList5"/>
    <dgm:cxn modelId="{345A4A71-CE7F-4C2A-9AF7-E8CD2E36B7E6}" srcId="{F7CCA1A4-8C89-4235-B63D-FC5FC5B560F7}" destId="{93DC5740-0596-40B5-AAC0-E7531D42BAC9}" srcOrd="0" destOrd="0" parTransId="{3453BBCA-88CF-42C8-B55A-D12689F4C55A}" sibTransId="{8F216EA7-3FF8-41D1-8A6E-437A1A25EAA3}"/>
    <dgm:cxn modelId="{ABE7056C-D65B-4CFF-A212-A4216304EAAA}" type="presOf" srcId="{93DC5740-0596-40B5-AAC0-E7531D42BAC9}" destId="{D7B20858-6432-4B90-88CA-9B5E0B0BE5FB}" srcOrd="0" destOrd="0" presId="urn:microsoft.com/office/officeart/2005/8/layout/vList5"/>
    <dgm:cxn modelId="{674843E8-13F7-40CE-ABCE-3A218205BCB5}" type="presOf" srcId="{18B38E70-E613-4766-9B06-4A69F4AFB8F8}" destId="{A1B093A8-DCB8-4F8B-A04F-D1B72D8677E9}" srcOrd="0" destOrd="0" presId="urn:microsoft.com/office/officeart/2005/8/layout/vList5"/>
    <dgm:cxn modelId="{B186E5DC-CF82-4292-8427-B62961B0B2FF}" srcId="{93DC5740-0596-40B5-AAC0-E7531D42BAC9}" destId="{18B38E70-E613-4766-9B06-4A69F4AFB8F8}" srcOrd="0" destOrd="0" parTransId="{677E5E72-7247-4A17-83E8-8CABA2F11235}" sibTransId="{181F694C-96F1-46CA-93CC-72FE01786AF3}"/>
    <dgm:cxn modelId="{6E6E7F0C-47C6-485F-B4DE-74F47DB78053}" type="presParOf" srcId="{6A005670-750E-412F-A548-E33D68545A68}" destId="{F9902DE2-624B-43D5-A43A-5F751D733280}" srcOrd="0" destOrd="0" presId="urn:microsoft.com/office/officeart/2005/8/layout/vList5"/>
    <dgm:cxn modelId="{25488063-2A31-430D-868C-E88C667AA625}" type="presParOf" srcId="{F9902DE2-624B-43D5-A43A-5F751D733280}" destId="{D7B20858-6432-4B90-88CA-9B5E0B0BE5FB}" srcOrd="0" destOrd="0" presId="urn:microsoft.com/office/officeart/2005/8/layout/vList5"/>
    <dgm:cxn modelId="{DCB266B4-E41D-4585-B616-1AB5D2B08F5F}" type="presParOf" srcId="{F9902DE2-624B-43D5-A43A-5F751D733280}" destId="{A1B093A8-DCB8-4F8B-A04F-D1B72D8677E9}" srcOrd="1" destOrd="0" presId="urn:microsoft.com/office/officeart/2005/8/layout/vList5"/>
  </dgm:cxnLst>
  <dgm:bg>
    <a:solidFill>
      <a:schemeClr val="tx1"/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7CCA1A4-8C89-4235-B63D-FC5FC5B560F7}" type="doc">
      <dgm:prSet loTypeId="urn:microsoft.com/office/officeart/2005/8/layout/vList5" loCatId="list" qsTypeId="urn:microsoft.com/office/officeart/2005/8/quickstyle/3d2#10" qsCatId="3D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6A005670-750E-412F-A548-E33D68545A68}" type="pres">
      <dgm:prSet presAssocID="{F7CCA1A4-8C89-4235-B63D-FC5FC5B560F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</dgm:ptLst>
  <dgm:cxnLst>
    <dgm:cxn modelId="{E031D617-3F17-4389-B321-CBD596223F30}" type="presOf" srcId="{F7CCA1A4-8C89-4235-B63D-FC5FC5B560F7}" destId="{6A005670-750E-412F-A548-E33D68545A68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7CCA1A4-8C89-4235-B63D-FC5FC5B560F7}" type="doc">
      <dgm:prSet loTypeId="urn:microsoft.com/office/officeart/2005/8/layout/vList5" loCatId="list" qsTypeId="urn:microsoft.com/office/officeart/2005/8/quickstyle/3d2#11" qsCatId="3D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18B38E70-E613-4766-9B06-4A69F4AFB8F8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800" i="0" u="none" dirty="0" smtClean="0">
              <a:hlinkClick xmlns:r="http://schemas.openxmlformats.org/officeDocument/2006/relationships" r:id="rId1"/>
            </a:rPr>
            <a:t>www.xfacc.mk</a:t>
          </a:r>
          <a:endParaRPr lang="en-GB" sz="2800" i="0" u="none" dirty="0"/>
        </a:p>
      </dgm:t>
    </dgm:pt>
    <dgm:pt modelId="{677E5E72-7247-4A17-83E8-8CABA2F11235}" type="parTrans" cxnId="{B186E5DC-CF82-4292-8427-B62961B0B2FF}">
      <dgm:prSet/>
      <dgm:spPr/>
      <dgm:t>
        <a:bodyPr/>
        <a:lstStyle/>
        <a:p>
          <a:endParaRPr lang="en-GB"/>
        </a:p>
      </dgm:t>
    </dgm:pt>
    <dgm:pt modelId="{181F694C-96F1-46CA-93CC-72FE01786AF3}" type="sibTrans" cxnId="{B186E5DC-CF82-4292-8427-B62961B0B2FF}">
      <dgm:prSet/>
      <dgm:spPr/>
      <dgm:t>
        <a:bodyPr/>
        <a:lstStyle/>
        <a:p>
          <a:endParaRPr lang="en-GB"/>
        </a:p>
      </dgm:t>
    </dgm:pt>
    <dgm:pt modelId="{6A005670-750E-412F-A548-E33D68545A68}" type="pres">
      <dgm:prSet presAssocID="{F7CCA1A4-8C89-4235-B63D-FC5FC5B560F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9EAFBD0B-A754-4612-9F03-D22167F7542B}" type="pres">
      <dgm:prSet presAssocID="{18B38E70-E613-4766-9B06-4A69F4AFB8F8}" presName="linNode" presStyleCnt="0"/>
      <dgm:spPr/>
    </dgm:pt>
    <dgm:pt modelId="{50F59E11-A493-471E-8D00-B8210C746B31}" type="pres">
      <dgm:prSet presAssocID="{18B38E70-E613-4766-9B06-4A69F4AFB8F8}" presName="parentText" presStyleLbl="node1" presStyleIdx="0" presStyleCnt="1" custLinFactNeighborX="-5310" custLinFactNeighborY="714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76ECDB1-754D-4EE4-817B-D8FEB2FCD9E5}" type="presOf" srcId="{18B38E70-E613-4766-9B06-4A69F4AFB8F8}" destId="{50F59E11-A493-471E-8D00-B8210C746B31}" srcOrd="0" destOrd="0" presId="urn:microsoft.com/office/officeart/2005/8/layout/vList5"/>
    <dgm:cxn modelId="{F1F8FB21-5729-483A-837A-CCECBD2637BB}" type="presOf" srcId="{F7CCA1A4-8C89-4235-B63D-FC5FC5B560F7}" destId="{6A005670-750E-412F-A548-E33D68545A68}" srcOrd="0" destOrd="0" presId="urn:microsoft.com/office/officeart/2005/8/layout/vList5"/>
    <dgm:cxn modelId="{B186E5DC-CF82-4292-8427-B62961B0B2FF}" srcId="{F7CCA1A4-8C89-4235-B63D-FC5FC5B560F7}" destId="{18B38E70-E613-4766-9B06-4A69F4AFB8F8}" srcOrd="0" destOrd="0" parTransId="{677E5E72-7247-4A17-83E8-8CABA2F11235}" sibTransId="{181F694C-96F1-46CA-93CC-72FE01786AF3}"/>
    <dgm:cxn modelId="{D1AC6AB2-6F15-4E49-976A-F93E5981DD9B}" type="presParOf" srcId="{6A005670-750E-412F-A548-E33D68545A68}" destId="{9EAFBD0B-A754-4612-9F03-D22167F7542B}" srcOrd="0" destOrd="0" presId="urn:microsoft.com/office/officeart/2005/8/layout/vList5"/>
    <dgm:cxn modelId="{DF9A554E-5E04-40F0-9B69-47C7E479F157}" type="presParOf" srcId="{9EAFBD0B-A754-4612-9F03-D22167F7542B}" destId="{50F59E11-A493-471E-8D00-B8210C746B31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7CCA1A4-8C89-4235-B63D-FC5FC5B560F7}" type="doc">
      <dgm:prSet loTypeId="urn:microsoft.com/office/officeart/2005/8/layout/vList5" loCatId="list" qsTypeId="urn:microsoft.com/office/officeart/2005/8/quickstyle/3d2#12" qsCatId="3D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6A005670-750E-412F-A548-E33D68545A68}" type="pres">
      <dgm:prSet presAssocID="{F7CCA1A4-8C89-4235-B63D-FC5FC5B560F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</dgm:ptLst>
  <dgm:cxnLst>
    <dgm:cxn modelId="{D33B0600-2C04-4FF8-9CAC-2F89ECE5035B}" type="presOf" srcId="{F7CCA1A4-8C89-4235-B63D-FC5FC5B560F7}" destId="{6A005670-750E-412F-A548-E33D68545A68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B093A8-DCB8-4F8B-A04F-D1B72D8677E9}">
      <dsp:nvSpPr>
        <dsp:cNvPr id="0" name=""/>
        <dsp:cNvSpPr/>
      </dsp:nvSpPr>
      <dsp:spPr>
        <a:xfrm rot="5400000">
          <a:off x="3978503" y="-3108097"/>
          <a:ext cx="1371597" cy="7587795"/>
        </a:xfrm>
        <a:prstGeom prst="round2Same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mk-MK" sz="3200" b="0" i="0" u="none" kern="1200" dirty="0" smtClean="0"/>
            <a:t>До </a:t>
          </a:r>
          <a:r>
            <a:rPr lang="mk-MK" sz="3200" b="1" i="0" u="none" kern="1200" dirty="0" smtClean="0"/>
            <a:t>30.000 евра</a:t>
          </a:r>
          <a:r>
            <a:rPr lang="mk-MK" sz="3200" b="0" i="0" u="none" kern="1200" dirty="0" smtClean="0"/>
            <a:t>, за 10тина стартапи   (во 2 инвестициски циклуси)</a:t>
          </a:r>
          <a:endParaRPr lang="en-GB" sz="3200" b="0" i="0" u="none" kern="1200" dirty="0"/>
        </a:p>
      </dsp:txBody>
      <dsp:txXfrm rot="-5400000">
        <a:off x="870404" y="66958"/>
        <a:ext cx="7520839" cy="1237685"/>
      </dsp:txXfrm>
    </dsp:sp>
    <dsp:sp modelId="{D7B20858-6432-4B90-88CA-9B5E0B0BE5FB}">
      <dsp:nvSpPr>
        <dsp:cNvPr id="0" name=""/>
        <dsp:cNvSpPr/>
      </dsp:nvSpPr>
      <dsp:spPr>
        <a:xfrm>
          <a:off x="0" y="1339"/>
          <a:ext cx="865693" cy="1370260"/>
        </a:xfrm>
        <a:prstGeom prst="roundRect">
          <a:avLst/>
        </a:prstGeom>
        <a:solidFill>
          <a:schemeClr val="bg2">
            <a:lumMod val="90000"/>
          </a:schemeClr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b="1" kern="1200" dirty="0" smtClean="0"/>
            <a:t>1</a:t>
          </a:r>
          <a:r>
            <a:rPr lang="mk-MK" sz="2200" b="1" kern="1200" dirty="0" smtClean="0"/>
            <a:t> фаза</a:t>
          </a:r>
          <a:endParaRPr lang="en-GB" sz="2200" b="1" kern="1200" dirty="0"/>
        </a:p>
      </dsp:txBody>
      <dsp:txXfrm>
        <a:off x="42260" y="43599"/>
        <a:ext cx="781173" cy="12857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B093A8-DCB8-4F8B-A04F-D1B72D8677E9}">
      <dsp:nvSpPr>
        <dsp:cNvPr id="0" name=""/>
        <dsp:cNvSpPr/>
      </dsp:nvSpPr>
      <dsp:spPr>
        <a:xfrm rot="5400000">
          <a:off x="3973555" y="-3135350"/>
          <a:ext cx="1295398" cy="7566102"/>
        </a:xfrm>
        <a:prstGeom prst="round2Same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mk-MK" sz="3200" b="0" i="0" u="none" kern="1200" dirty="0" smtClean="0"/>
            <a:t>До </a:t>
          </a:r>
          <a:r>
            <a:rPr lang="mk-MK" sz="3200" b="1" i="0" u="none" kern="1200" dirty="0" smtClean="0"/>
            <a:t>70.000 евра</a:t>
          </a:r>
          <a:r>
            <a:rPr lang="mk-MK" sz="3200" b="0" i="0" u="none" kern="1200" dirty="0" smtClean="0"/>
            <a:t>, за 2 - 3 стартапи со најголем потенцијал за раст</a:t>
          </a:r>
          <a:endParaRPr lang="en-GB" sz="3200" b="0" i="0" u="none" kern="1200" dirty="0"/>
        </a:p>
      </dsp:txBody>
      <dsp:txXfrm rot="-5400000">
        <a:off x="838203" y="63238"/>
        <a:ext cx="7502866" cy="1168926"/>
      </dsp:txXfrm>
    </dsp:sp>
    <dsp:sp modelId="{D7B20858-6432-4B90-88CA-9B5E0B0BE5FB}">
      <dsp:nvSpPr>
        <dsp:cNvPr id="0" name=""/>
        <dsp:cNvSpPr/>
      </dsp:nvSpPr>
      <dsp:spPr>
        <a:xfrm>
          <a:off x="0" y="0"/>
          <a:ext cx="883961" cy="1294134"/>
        </a:xfrm>
        <a:prstGeom prst="roundRect">
          <a:avLst/>
        </a:prstGeom>
        <a:solidFill>
          <a:schemeClr val="bg2">
            <a:lumMod val="90000"/>
          </a:schemeClr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dirty="0" smtClean="0"/>
            <a:t>2</a:t>
          </a:r>
          <a:r>
            <a:rPr lang="mk-MK" sz="2300" b="1" kern="1200" dirty="0" smtClean="0"/>
            <a:t> фаза</a:t>
          </a:r>
          <a:endParaRPr lang="en-GB" sz="2300" b="1" kern="1200" dirty="0"/>
        </a:p>
      </dsp:txBody>
      <dsp:txXfrm>
        <a:off x="43151" y="43151"/>
        <a:ext cx="797659" cy="12078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4C2B88-6F8D-449D-B45D-702810D0747C}">
      <dsp:nvSpPr>
        <dsp:cNvPr id="0" name=""/>
        <dsp:cNvSpPr/>
      </dsp:nvSpPr>
      <dsp:spPr>
        <a:xfrm>
          <a:off x="76196" y="483"/>
          <a:ext cx="8305806" cy="989632"/>
        </a:xfrm>
        <a:prstGeom prst="roundRect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mk-MK" sz="2800" b="0" i="0" u="none" kern="1200" dirty="0" smtClean="0"/>
            <a:t>Паметни пари </a:t>
          </a:r>
        </a:p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mk-MK" sz="2800" b="0" i="0" u="none" kern="1200" dirty="0" smtClean="0"/>
            <a:t>во замена за малцински удел</a:t>
          </a:r>
          <a:endParaRPr lang="en-GB" sz="2800" b="0" i="0" u="none" kern="1200" dirty="0"/>
        </a:p>
      </dsp:txBody>
      <dsp:txXfrm>
        <a:off x="124506" y="48793"/>
        <a:ext cx="8209186" cy="8930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B093A8-DCB8-4F8B-A04F-D1B72D8677E9}">
      <dsp:nvSpPr>
        <dsp:cNvPr id="0" name=""/>
        <dsp:cNvSpPr/>
      </dsp:nvSpPr>
      <dsp:spPr>
        <a:xfrm rot="5400000">
          <a:off x="3985033" y="-3146828"/>
          <a:ext cx="1294131" cy="7587795"/>
        </a:xfrm>
        <a:prstGeom prst="round2Same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3200" b="0" i="0" u="none" kern="1200" dirty="0"/>
        </a:p>
      </dsp:txBody>
      <dsp:txXfrm rot="-5400000">
        <a:off x="838201" y="63178"/>
        <a:ext cx="7524621" cy="1167783"/>
      </dsp:txXfrm>
    </dsp:sp>
    <dsp:sp modelId="{D7B20858-6432-4B90-88CA-9B5E0B0BE5FB}">
      <dsp:nvSpPr>
        <dsp:cNvPr id="0" name=""/>
        <dsp:cNvSpPr/>
      </dsp:nvSpPr>
      <dsp:spPr>
        <a:xfrm>
          <a:off x="2355" y="1263"/>
          <a:ext cx="865693" cy="1294136"/>
        </a:xfrm>
        <a:prstGeom prst="roundRect">
          <a:avLst/>
        </a:prstGeom>
        <a:solidFill>
          <a:schemeClr val="tx1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0" tIns="104775" rIns="209550" bIns="104775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500" kern="1200" dirty="0" smtClean="0"/>
            <a:t>1</a:t>
          </a:r>
          <a:endParaRPr lang="en-GB" sz="5500" kern="1200" dirty="0"/>
        </a:p>
      </dsp:txBody>
      <dsp:txXfrm>
        <a:off x="44615" y="43523"/>
        <a:ext cx="781173" cy="12096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B093A8-DCB8-4F8B-A04F-D1B72D8677E9}">
      <dsp:nvSpPr>
        <dsp:cNvPr id="0" name=""/>
        <dsp:cNvSpPr/>
      </dsp:nvSpPr>
      <dsp:spPr>
        <a:xfrm rot="5400000">
          <a:off x="4144104" y="-3331391"/>
          <a:ext cx="1066798" cy="7729581"/>
        </a:xfrm>
        <a:prstGeom prst="round2Same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mk-MK" sz="3600" i="0" u="none" kern="1200" dirty="0" smtClean="0"/>
            <a:t>Опремување на просториите</a:t>
          </a:r>
          <a:endParaRPr lang="en-GB" sz="3600" i="0" u="none" kern="1200" dirty="0"/>
        </a:p>
      </dsp:txBody>
      <dsp:txXfrm rot="-5400000">
        <a:off x="812713" y="52077"/>
        <a:ext cx="7677504" cy="962644"/>
      </dsp:txXfrm>
    </dsp:sp>
    <dsp:sp modelId="{D7B20858-6432-4B90-88CA-9B5E0B0BE5FB}">
      <dsp:nvSpPr>
        <dsp:cNvPr id="0" name=""/>
        <dsp:cNvSpPr/>
      </dsp:nvSpPr>
      <dsp:spPr>
        <a:xfrm>
          <a:off x="76201" y="0"/>
          <a:ext cx="876511" cy="1065758"/>
        </a:xfrm>
        <a:prstGeom prst="roundRect">
          <a:avLst/>
        </a:prstGeom>
        <a:solidFill>
          <a:schemeClr val="tx1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400" kern="1200" dirty="0" smtClean="0"/>
            <a:t>2</a:t>
          </a:r>
          <a:endParaRPr lang="en-GB" sz="5400" kern="1200" dirty="0"/>
        </a:p>
      </dsp:txBody>
      <dsp:txXfrm>
        <a:off x="118989" y="42788"/>
        <a:ext cx="790935" cy="98018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B093A8-DCB8-4F8B-A04F-D1B72D8677E9}">
      <dsp:nvSpPr>
        <dsp:cNvPr id="0" name=""/>
        <dsp:cNvSpPr/>
      </dsp:nvSpPr>
      <dsp:spPr>
        <a:xfrm rot="5400000">
          <a:off x="3881275" y="-2970726"/>
          <a:ext cx="1518334" cy="7623518"/>
        </a:xfrm>
        <a:prstGeom prst="round2Same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mk-MK" sz="3600" i="0" u="none" kern="1200" dirty="0" smtClean="0"/>
            <a:t>Екипирање и зајакнување на капацитетите на менаџерскиот тим</a:t>
          </a:r>
          <a:endParaRPr lang="en-GB" sz="3600" i="0" u="none" kern="1200" dirty="0"/>
        </a:p>
      </dsp:txBody>
      <dsp:txXfrm rot="-5400000">
        <a:off x="828684" y="155984"/>
        <a:ext cx="7549399" cy="1370096"/>
      </dsp:txXfrm>
    </dsp:sp>
    <dsp:sp modelId="{D7B20858-6432-4B90-88CA-9B5E0B0BE5FB}">
      <dsp:nvSpPr>
        <dsp:cNvPr id="0" name=""/>
        <dsp:cNvSpPr/>
      </dsp:nvSpPr>
      <dsp:spPr>
        <a:xfrm>
          <a:off x="739" y="1562"/>
          <a:ext cx="833002" cy="1598637"/>
        </a:xfrm>
        <a:prstGeom prst="roundRect">
          <a:avLst/>
        </a:prstGeom>
        <a:solidFill>
          <a:schemeClr val="tx1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930" tIns="100965" rIns="201930" bIns="100965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300" kern="1200" dirty="0" smtClean="0"/>
            <a:t>3</a:t>
          </a:r>
          <a:endParaRPr lang="en-GB" sz="5300" kern="1200" dirty="0"/>
        </a:p>
      </dsp:txBody>
      <dsp:txXfrm>
        <a:off x="41403" y="42226"/>
        <a:ext cx="751674" cy="151730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B093A8-DCB8-4F8B-A04F-D1B72D8677E9}">
      <dsp:nvSpPr>
        <dsp:cNvPr id="0" name=""/>
        <dsp:cNvSpPr/>
      </dsp:nvSpPr>
      <dsp:spPr>
        <a:xfrm rot="5400000">
          <a:off x="4102889" y="-3257133"/>
          <a:ext cx="1141880" cy="7656154"/>
        </a:xfrm>
        <a:prstGeom prst="round2Same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3200" b="0" i="0" u="none" kern="1200" dirty="0"/>
        </a:p>
      </dsp:txBody>
      <dsp:txXfrm rot="-5400000">
        <a:off x="845752" y="55746"/>
        <a:ext cx="7600412" cy="1030396"/>
      </dsp:txXfrm>
    </dsp:sp>
    <dsp:sp modelId="{D7B20858-6432-4B90-88CA-9B5E0B0BE5FB}">
      <dsp:nvSpPr>
        <dsp:cNvPr id="0" name=""/>
        <dsp:cNvSpPr/>
      </dsp:nvSpPr>
      <dsp:spPr>
        <a:xfrm>
          <a:off x="2376" y="1114"/>
          <a:ext cx="873492" cy="1141885"/>
        </a:xfrm>
        <a:prstGeom prst="roundRect">
          <a:avLst/>
        </a:prstGeom>
        <a:solidFill>
          <a:schemeClr val="bg1">
            <a:lumMod val="8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06680" rIns="213360" bIns="10668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600" kern="1200" dirty="0" smtClean="0"/>
            <a:t>1</a:t>
          </a:r>
          <a:endParaRPr lang="en-GB" sz="5600" kern="1200" dirty="0"/>
        </a:p>
      </dsp:txBody>
      <dsp:txXfrm>
        <a:off x="45016" y="43754"/>
        <a:ext cx="788212" cy="105660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B093A8-DCB8-4F8B-A04F-D1B72D8677E9}">
      <dsp:nvSpPr>
        <dsp:cNvPr id="0" name=""/>
        <dsp:cNvSpPr/>
      </dsp:nvSpPr>
      <dsp:spPr>
        <a:xfrm rot="5400000">
          <a:off x="4144104" y="-3331391"/>
          <a:ext cx="1066798" cy="7729581"/>
        </a:xfrm>
        <a:prstGeom prst="round2Same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mk-MK" sz="2800" i="0" u="none" kern="1200" dirty="0" smtClean="0"/>
            <a:t>Демо ден за презентација</a:t>
          </a:r>
          <a:endParaRPr lang="en-GB" sz="2800" i="0" u="none" kern="1200" dirty="0"/>
        </a:p>
      </dsp:txBody>
      <dsp:txXfrm rot="-5400000">
        <a:off x="812713" y="52077"/>
        <a:ext cx="7677504" cy="962644"/>
      </dsp:txXfrm>
    </dsp:sp>
    <dsp:sp modelId="{D7B20858-6432-4B90-88CA-9B5E0B0BE5FB}">
      <dsp:nvSpPr>
        <dsp:cNvPr id="0" name=""/>
        <dsp:cNvSpPr/>
      </dsp:nvSpPr>
      <dsp:spPr>
        <a:xfrm>
          <a:off x="76201" y="0"/>
          <a:ext cx="876511" cy="1065758"/>
        </a:xfrm>
        <a:prstGeom prst="roundRect">
          <a:avLst/>
        </a:prstGeom>
        <a:solidFill>
          <a:schemeClr val="bg2">
            <a:lumMod val="9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400" kern="1200" dirty="0" smtClean="0"/>
            <a:t>2</a:t>
          </a:r>
          <a:endParaRPr lang="en-GB" sz="5400" kern="1200" dirty="0"/>
        </a:p>
      </dsp:txBody>
      <dsp:txXfrm>
        <a:off x="118989" y="42788"/>
        <a:ext cx="790935" cy="98018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B093A8-DCB8-4F8B-A04F-D1B72D8677E9}">
      <dsp:nvSpPr>
        <dsp:cNvPr id="0" name=""/>
        <dsp:cNvSpPr/>
      </dsp:nvSpPr>
      <dsp:spPr>
        <a:xfrm rot="5400000">
          <a:off x="3881275" y="-2970726"/>
          <a:ext cx="1518334" cy="7623518"/>
        </a:xfrm>
        <a:prstGeom prst="round2Same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mk-MK" sz="2800" i="0" u="none" kern="1200" dirty="0" smtClean="0"/>
            <a:t>Носење одлука за инвестирање во првите стартапи и старт на акцелераторска програма </a:t>
          </a:r>
          <a:r>
            <a:rPr lang="en-US" sz="2800" i="0" u="none" kern="1200" dirty="0" smtClean="0"/>
            <a:t>“</a:t>
          </a:r>
          <a:r>
            <a:rPr lang="mk-MK" sz="2800" i="0" u="none" kern="1200" dirty="0" smtClean="0"/>
            <a:t>Заедно растеме</a:t>
          </a:r>
          <a:r>
            <a:rPr lang="en-US" sz="2800" i="0" u="none" kern="1200" dirty="0" smtClean="0"/>
            <a:t>”</a:t>
          </a:r>
          <a:endParaRPr lang="en-GB" sz="2800" i="0" u="none" kern="1200" dirty="0"/>
        </a:p>
      </dsp:txBody>
      <dsp:txXfrm rot="-5400000">
        <a:off x="828684" y="155984"/>
        <a:ext cx="7549399" cy="1370096"/>
      </dsp:txXfrm>
    </dsp:sp>
    <dsp:sp modelId="{D7B20858-6432-4B90-88CA-9B5E0B0BE5FB}">
      <dsp:nvSpPr>
        <dsp:cNvPr id="0" name=""/>
        <dsp:cNvSpPr/>
      </dsp:nvSpPr>
      <dsp:spPr>
        <a:xfrm>
          <a:off x="739" y="1562"/>
          <a:ext cx="833002" cy="1598637"/>
        </a:xfrm>
        <a:prstGeom prst="roundRect">
          <a:avLst/>
        </a:prstGeom>
        <a:solidFill>
          <a:schemeClr val="bg2">
            <a:lumMod val="9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930" tIns="100965" rIns="201930" bIns="100965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300" kern="1200" dirty="0" smtClean="0"/>
            <a:t>3</a:t>
          </a:r>
          <a:endParaRPr lang="en-GB" sz="5300" kern="1200" dirty="0"/>
        </a:p>
      </dsp:txBody>
      <dsp:txXfrm>
        <a:off x="41403" y="42226"/>
        <a:ext cx="751674" cy="151730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F59E11-A493-471E-8D00-B8210C746B31}">
      <dsp:nvSpPr>
        <dsp:cNvPr id="0" name=""/>
        <dsp:cNvSpPr/>
      </dsp:nvSpPr>
      <dsp:spPr>
        <a:xfrm>
          <a:off x="2590791" y="0"/>
          <a:ext cx="3099816" cy="1066800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i="0" u="none" kern="1200" dirty="0" smtClean="0">
              <a:hlinkClick xmlns:r="http://schemas.openxmlformats.org/officeDocument/2006/relationships" r:id="rId1"/>
            </a:rPr>
            <a:t>www.xfacc.mk</a:t>
          </a:r>
          <a:endParaRPr lang="en-GB" sz="2800" i="0" u="none" kern="1200" dirty="0"/>
        </a:p>
      </dsp:txBody>
      <dsp:txXfrm>
        <a:off x="2642868" y="52077"/>
        <a:ext cx="2995662" cy="96264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3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4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#5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#6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#7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#8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#9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#10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#1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#1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EACF40-9505-4F27-8C93-516CAE26629B}" type="datetimeFigureOut">
              <a:rPr lang="en-US" smtClean="0"/>
              <a:pPr/>
              <a:t>7/1/2019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C0D4E1-80A4-47E0-B5B5-B0124ECB09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838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C0D4E1-80A4-47E0-B5B5-B0124ECB099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297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C0D4E1-80A4-47E0-B5B5-B0124ECB099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525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smtClean="0"/>
              <a:t>An important technique is </a:t>
            </a:r>
            <a:r>
              <a:rPr lang="en-GB" i="1" smtClean="0"/>
              <a:t>Randomising</a:t>
            </a:r>
            <a:r>
              <a:rPr lang="en-GB" smtClean="0"/>
              <a:t>. </a:t>
            </a:r>
          </a:p>
          <a:p>
            <a:pPr>
              <a:spcBef>
                <a:spcPct val="0"/>
              </a:spcBef>
            </a:pPr>
            <a:endParaRPr lang="en-GB" smtClean="0"/>
          </a:p>
          <a:p>
            <a:pPr>
              <a:spcBef>
                <a:spcPct val="0"/>
              </a:spcBef>
            </a:pPr>
            <a:r>
              <a:rPr lang="en-GB" b="1" smtClean="0"/>
              <a:t>[ENGAGE]</a:t>
            </a:r>
          </a:p>
          <a:p>
            <a:pPr>
              <a:spcBef>
                <a:spcPct val="0"/>
              </a:spcBef>
            </a:pPr>
            <a:r>
              <a:rPr lang="en-GB" b="1" smtClean="0"/>
              <a:t>What does this suggest?</a:t>
            </a:r>
          </a:p>
          <a:p>
            <a:pPr>
              <a:spcBef>
                <a:spcPct val="0"/>
              </a:spcBef>
            </a:pPr>
            <a:r>
              <a:rPr lang="en-GB" smtClean="0"/>
              <a:t>Random ideas act as new stimuli that can help you to shift perspective. </a:t>
            </a:r>
          </a:p>
          <a:p>
            <a:pPr>
              <a:spcBef>
                <a:spcPct val="0"/>
              </a:spcBef>
            </a:pPr>
            <a:endParaRPr lang="en-GB" smtClean="0"/>
          </a:p>
          <a:p>
            <a:pPr>
              <a:spcBef>
                <a:spcPct val="0"/>
              </a:spcBef>
            </a:pPr>
            <a:r>
              <a:rPr lang="en-GB" b="1" smtClean="0"/>
              <a:t>[FLIPCHART]</a:t>
            </a:r>
          </a:p>
          <a:p>
            <a:pPr>
              <a:spcBef>
                <a:spcPct val="0"/>
              </a:spcBef>
            </a:pPr>
            <a:r>
              <a:rPr lang="en-GB" i="1" smtClean="0"/>
              <a:t>To Tutor: </a:t>
            </a:r>
            <a:r>
              <a:rPr lang="en-GB" smtClean="0"/>
              <a:t>Expect suggestions on how to bring random ideas. You can write these on a flipchart as delegates suggest them. Use the following to expand. Show the content of the slide while you go through them.</a:t>
            </a:r>
          </a:p>
          <a:p>
            <a:pPr>
              <a:spcBef>
                <a:spcPct val="0"/>
              </a:spcBef>
            </a:pPr>
            <a:endParaRPr lang="en-GB" smtClean="0"/>
          </a:p>
          <a:p>
            <a:pPr>
              <a:spcBef>
                <a:spcPct val="0"/>
              </a:spcBef>
            </a:pPr>
            <a:r>
              <a:rPr lang="en-GB" smtClean="0"/>
              <a:t>Examples of randomising are: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GB" smtClean="0"/>
              <a:t>Look up a dictionary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GB" smtClean="0"/>
              <a:t>Use image database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GB" smtClean="0"/>
              <a:t>Browse random internet pages on certain topics. For example you can use Stumble Upon service to achieve this. 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GB" smtClean="0"/>
              <a:t>Use a collection of magazine articles and news paper cut outs and randomly associate concepts with the problem under consideration. </a:t>
            </a:r>
          </a:p>
          <a:p>
            <a:pPr>
              <a:spcBef>
                <a:spcPct val="0"/>
              </a:spcBef>
              <a:buFontTx/>
              <a:buChar char="•"/>
            </a:pPr>
            <a:endParaRPr lang="en-GB" smtClean="0"/>
          </a:p>
          <a:p>
            <a:pPr>
              <a:spcBef>
                <a:spcPct val="0"/>
              </a:spcBef>
            </a:pPr>
            <a:r>
              <a:rPr lang="en-GB" b="1" smtClean="0"/>
              <a:t>Are you aware of any specific usage of this technique?</a:t>
            </a:r>
          </a:p>
          <a:p>
            <a:pPr>
              <a:spcBef>
                <a:spcPct val="0"/>
              </a:spcBef>
            </a:pPr>
            <a:r>
              <a:rPr lang="en-GB" smtClean="0"/>
              <a:t>This principle is used in art and is called </a:t>
            </a:r>
            <a:r>
              <a:rPr lang="en-GB" i="1" smtClean="0"/>
              <a:t>Aleatoricism. </a:t>
            </a:r>
            <a:r>
              <a:rPr lang="en-GB" smtClean="0"/>
              <a:t>It</a:t>
            </a:r>
            <a:r>
              <a:rPr lang="en-GB" i="1" smtClean="0"/>
              <a:t> </a:t>
            </a:r>
            <a:r>
              <a:rPr lang="en-GB" smtClean="0"/>
              <a:t>is generating art by exploitation of the power of random. In product design, random can play a significant role as you could bring unrelated concepts into the mix and accidentally stumble upon a big hit. </a:t>
            </a:r>
          </a:p>
        </p:txBody>
      </p:sp>
      <p:sp>
        <p:nvSpPr>
          <p:cNvPr id="1597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10CFD-013F-42C3-BE8B-2034358465D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smtClean="0"/>
              <a:t>An important technique is </a:t>
            </a:r>
            <a:r>
              <a:rPr lang="en-GB" i="1" smtClean="0"/>
              <a:t>Randomising</a:t>
            </a:r>
            <a:r>
              <a:rPr lang="en-GB" smtClean="0"/>
              <a:t>. </a:t>
            </a:r>
          </a:p>
          <a:p>
            <a:pPr>
              <a:spcBef>
                <a:spcPct val="0"/>
              </a:spcBef>
            </a:pPr>
            <a:endParaRPr lang="en-GB" smtClean="0"/>
          </a:p>
          <a:p>
            <a:pPr>
              <a:spcBef>
                <a:spcPct val="0"/>
              </a:spcBef>
            </a:pPr>
            <a:r>
              <a:rPr lang="en-GB" b="1" smtClean="0"/>
              <a:t>[ENGAGE]</a:t>
            </a:r>
          </a:p>
          <a:p>
            <a:pPr>
              <a:spcBef>
                <a:spcPct val="0"/>
              </a:spcBef>
            </a:pPr>
            <a:r>
              <a:rPr lang="en-GB" b="1" smtClean="0"/>
              <a:t>What does this suggest?</a:t>
            </a:r>
          </a:p>
          <a:p>
            <a:pPr>
              <a:spcBef>
                <a:spcPct val="0"/>
              </a:spcBef>
            </a:pPr>
            <a:r>
              <a:rPr lang="en-GB" smtClean="0"/>
              <a:t>Random ideas act as new stimuli that can help you to shift perspective. </a:t>
            </a:r>
          </a:p>
          <a:p>
            <a:pPr>
              <a:spcBef>
                <a:spcPct val="0"/>
              </a:spcBef>
            </a:pPr>
            <a:endParaRPr lang="en-GB" smtClean="0"/>
          </a:p>
          <a:p>
            <a:pPr>
              <a:spcBef>
                <a:spcPct val="0"/>
              </a:spcBef>
            </a:pPr>
            <a:r>
              <a:rPr lang="en-GB" b="1" smtClean="0"/>
              <a:t>[FLIPCHART]</a:t>
            </a:r>
          </a:p>
          <a:p>
            <a:pPr>
              <a:spcBef>
                <a:spcPct val="0"/>
              </a:spcBef>
            </a:pPr>
            <a:r>
              <a:rPr lang="en-GB" i="1" smtClean="0"/>
              <a:t>To Tutor: </a:t>
            </a:r>
            <a:r>
              <a:rPr lang="en-GB" smtClean="0"/>
              <a:t>Expect suggestions on how to bring random ideas. You can write these on a flipchart as delegates suggest them. Use the following to expand. Show the content of the slide while you go through them.</a:t>
            </a:r>
          </a:p>
          <a:p>
            <a:pPr>
              <a:spcBef>
                <a:spcPct val="0"/>
              </a:spcBef>
            </a:pPr>
            <a:endParaRPr lang="en-GB" smtClean="0"/>
          </a:p>
          <a:p>
            <a:pPr>
              <a:spcBef>
                <a:spcPct val="0"/>
              </a:spcBef>
            </a:pPr>
            <a:r>
              <a:rPr lang="en-GB" smtClean="0"/>
              <a:t>Examples of randomising are: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GB" smtClean="0"/>
              <a:t>Look up a dictionary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GB" smtClean="0"/>
              <a:t>Use image database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GB" smtClean="0"/>
              <a:t>Browse random internet pages on certain topics. For example you can use Stumble Upon service to achieve this. 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GB" smtClean="0"/>
              <a:t>Use a collection of magazine articles and news paper cut outs and randomly associate concepts with the problem under consideration. </a:t>
            </a:r>
          </a:p>
          <a:p>
            <a:pPr>
              <a:spcBef>
                <a:spcPct val="0"/>
              </a:spcBef>
              <a:buFontTx/>
              <a:buChar char="•"/>
            </a:pPr>
            <a:endParaRPr lang="en-GB" smtClean="0"/>
          </a:p>
          <a:p>
            <a:pPr>
              <a:spcBef>
                <a:spcPct val="0"/>
              </a:spcBef>
            </a:pPr>
            <a:r>
              <a:rPr lang="en-GB" b="1" smtClean="0"/>
              <a:t>Are you aware of any specific usage of this technique?</a:t>
            </a:r>
          </a:p>
          <a:p>
            <a:pPr>
              <a:spcBef>
                <a:spcPct val="0"/>
              </a:spcBef>
            </a:pPr>
            <a:r>
              <a:rPr lang="en-GB" smtClean="0"/>
              <a:t>This principle is used in art and is called </a:t>
            </a:r>
            <a:r>
              <a:rPr lang="en-GB" i="1" smtClean="0"/>
              <a:t>Aleatoricism. </a:t>
            </a:r>
            <a:r>
              <a:rPr lang="en-GB" smtClean="0"/>
              <a:t>It</a:t>
            </a:r>
            <a:r>
              <a:rPr lang="en-GB" i="1" smtClean="0"/>
              <a:t> </a:t>
            </a:r>
            <a:r>
              <a:rPr lang="en-GB" smtClean="0"/>
              <a:t>is generating art by exploitation of the power of random. In product design, random can play a significant role as you could bring unrelated concepts into the mix and accidentally stumble upon a big hit. </a:t>
            </a:r>
          </a:p>
        </p:txBody>
      </p:sp>
      <p:sp>
        <p:nvSpPr>
          <p:cNvPr id="1597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10CFD-013F-42C3-BE8B-2034358465D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smtClean="0"/>
              <a:t>An important technique is </a:t>
            </a:r>
            <a:r>
              <a:rPr lang="en-GB" i="1" smtClean="0"/>
              <a:t>Randomising</a:t>
            </a:r>
            <a:r>
              <a:rPr lang="en-GB" smtClean="0"/>
              <a:t>. </a:t>
            </a:r>
          </a:p>
          <a:p>
            <a:pPr>
              <a:spcBef>
                <a:spcPct val="0"/>
              </a:spcBef>
            </a:pPr>
            <a:endParaRPr lang="en-GB" smtClean="0"/>
          </a:p>
          <a:p>
            <a:pPr>
              <a:spcBef>
                <a:spcPct val="0"/>
              </a:spcBef>
            </a:pPr>
            <a:r>
              <a:rPr lang="en-GB" b="1" smtClean="0"/>
              <a:t>[ENGAGE]</a:t>
            </a:r>
          </a:p>
          <a:p>
            <a:pPr>
              <a:spcBef>
                <a:spcPct val="0"/>
              </a:spcBef>
            </a:pPr>
            <a:r>
              <a:rPr lang="en-GB" b="1" smtClean="0"/>
              <a:t>What does this suggest?</a:t>
            </a:r>
          </a:p>
          <a:p>
            <a:pPr>
              <a:spcBef>
                <a:spcPct val="0"/>
              </a:spcBef>
            </a:pPr>
            <a:r>
              <a:rPr lang="en-GB" smtClean="0"/>
              <a:t>Random ideas act as new stimuli that can help you to shift perspective. </a:t>
            </a:r>
          </a:p>
          <a:p>
            <a:pPr>
              <a:spcBef>
                <a:spcPct val="0"/>
              </a:spcBef>
            </a:pPr>
            <a:endParaRPr lang="en-GB" smtClean="0"/>
          </a:p>
          <a:p>
            <a:pPr>
              <a:spcBef>
                <a:spcPct val="0"/>
              </a:spcBef>
            </a:pPr>
            <a:r>
              <a:rPr lang="en-GB" b="1" smtClean="0"/>
              <a:t>[FLIPCHART]</a:t>
            </a:r>
          </a:p>
          <a:p>
            <a:pPr>
              <a:spcBef>
                <a:spcPct val="0"/>
              </a:spcBef>
            </a:pPr>
            <a:r>
              <a:rPr lang="en-GB" i="1" smtClean="0"/>
              <a:t>To Tutor: </a:t>
            </a:r>
            <a:r>
              <a:rPr lang="en-GB" smtClean="0"/>
              <a:t>Expect suggestions on how to bring random ideas. You can write these on a flipchart as delegates suggest them. Use the following to expand. Show the content of the slide while you go through them.</a:t>
            </a:r>
          </a:p>
          <a:p>
            <a:pPr>
              <a:spcBef>
                <a:spcPct val="0"/>
              </a:spcBef>
            </a:pPr>
            <a:endParaRPr lang="en-GB" smtClean="0"/>
          </a:p>
          <a:p>
            <a:pPr>
              <a:spcBef>
                <a:spcPct val="0"/>
              </a:spcBef>
            </a:pPr>
            <a:r>
              <a:rPr lang="en-GB" smtClean="0"/>
              <a:t>Examples of randomising are: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GB" smtClean="0"/>
              <a:t>Look up a dictionary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GB" smtClean="0"/>
              <a:t>Use image database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GB" smtClean="0"/>
              <a:t>Browse random internet pages on certain topics. For example you can use Stumble Upon service to achieve this. 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GB" smtClean="0"/>
              <a:t>Use a collection of magazine articles and news paper cut outs and randomly associate concepts with the problem under consideration. </a:t>
            </a:r>
          </a:p>
          <a:p>
            <a:pPr>
              <a:spcBef>
                <a:spcPct val="0"/>
              </a:spcBef>
              <a:buFontTx/>
              <a:buChar char="•"/>
            </a:pPr>
            <a:endParaRPr lang="en-GB" smtClean="0"/>
          </a:p>
          <a:p>
            <a:pPr>
              <a:spcBef>
                <a:spcPct val="0"/>
              </a:spcBef>
            </a:pPr>
            <a:r>
              <a:rPr lang="en-GB" b="1" smtClean="0"/>
              <a:t>Are you aware of any specific usage of this technique?</a:t>
            </a:r>
          </a:p>
          <a:p>
            <a:pPr>
              <a:spcBef>
                <a:spcPct val="0"/>
              </a:spcBef>
            </a:pPr>
            <a:r>
              <a:rPr lang="en-GB" smtClean="0"/>
              <a:t>This principle is used in art and is called </a:t>
            </a:r>
            <a:r>
              <a:rPr lang="en-GB" i="1" smtClean="0"/>
              <a:t>Aleatoricism. </a:t>
            </a:r>
            <a:r>
              <a:rPr lang="en-GB" smtClean="0"/>
              <a:t>It</a:t>
            </a:r>
            <a:r>
              <a:rPr lang="en-GB" i="1" smtClean="0"/>
              <a:t> </a:t>
            </a:r>
            <a:r>
              <a:rPr lang="en-GB" smtClean="0"/>
              <a:t>is generating art by exploitation of the power of random. In product design, random can play a significant role as you could bring unrelated concepts into the mix and accidentally stumble upon a big hit. </a:t>
            </a:r>
          </a:p>
        </p:txBody>
      </p:sp>
      <p:sp>
        <p:nvSpPr>
          <p:cNvPr id="1597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10CFD-013F-42C3-BE8B-2034358465D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smtClean="0"/>
              <a:t>An important technique is </a:t>
            </a:r>
            <a:r>
              <a:rPr lang="en-GB" i="1" smtClean="0"/>
              <a:t>Randomising</a:t>
            </a:r>
            <a:r>
              <a:rPr lang="en-GB" smtClean="0"/>
              <a:t>. </a:t>
            </a:r>
          </a:p>
          <a:p>
            <a:pPr>
              <a:spcBef>
                <a:spcPct val="0"/>
              </a:spcBef>
            </a:pPr>
            <a:endParaRPr lang="en-GB" smtClean="0"/>
          </a:p>
          <a:p>
            <a:pPr>
              <a:spcBef>
                <a:spcPct val="0"/>
              </a:spcBef>
            </a:pPr>
            <a:r>
              <a:rPr lang="en-GB" b="1" smtClean="0"/>
              <a:t>[ENGAGE]</a:t>
            </a:r>
          </a:p>
          <a:p>
            <a:pPr>
              <a:spcBef>
                <a:spcPct val="0"/>
              </a:spcBef>
            </a:pPr>
            <a:r>
              <a:rPr lang="en-GB" b="1" smtClean="0"/>
              <a:t>What does this suggest?</a:t>
            </a:r>
          </a:p>
          <a:p>
            <a:pPr>
              <a:spcBef>
                <a:spcPct val="0"/>
              </a:spcBef>
            </a:pPr>
            <a:r>
              <a:rPr lang="en-GB" smtClean="0"/>
              <a:t>Random ideas act as new stimuli that can help you to shift perspective. </a:t>
            </a:r>
          </a:p>
          <a:p>
            <a:pPr>
              <a:spcBef>
                <a:spcPct val="0"/>
              </a:spcBef>
            </a:pPr>
            <a:endParaRPr lang="en-GB" smtClean="0"/>
          </a:p>
          <a:p>
            <a:pPr>
              <a:spcBef>
                <a:spcPct val="0"/>
              </a:spcBef>
            </a:pPr>
            <a:r>
              <a:rPr lang="en-GB" b="1" smtClean="0"/>
              <a:t>[FLIPCHART]</a:t>
            </a:r>
          </a:p>
          <a:p>
            <a:pPr>
              <a:spcBef>
                <a:spcPct val="0"/>
              </a:spcBef>
            </a:pPr>
            <a:r>
              <a:rPr lang="en-GB" i="1" smtClean="0"/>
              <a:t>To Tutor: </a:t>
            </a:r>
            <a:r>
              <a:rPr lang="en-GB" smtClean="0"/>
              <a:t>Expect suggestions on how to bring random ideas. You can write these on a flipchart as delegates suggest them. Use the following to expand. Show the content of the slide while you go through them.</a:t>
            </a:r>
          </a:p>
          <a:p>
            <a:pPr>
              <a:spcBef>
                <a:spcPct val="0"/>
              </a:spcBef>
            </a:pPr>
            <a:endParaRPr lang="en-GB" smtClean="0"/>
          </a:p>
          <a:p>
            <a:pPr>
              <a:spcBef>
                <a:spcPct val="0"/>
              </a:spcBef>
            </a:pPr>
            <a:r>
              <a:rPr lang="en-GB" smtClean="0"/>
              <a:t>Examples of randomising are: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GB" smtClean="0"/>
              <a:t>Look up a dictionary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GB" smtClean="0"/>
              <a:t>Use image database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GB" smtClean="0"/>
              <a:t>Browse random internet pages on certain topics. For example you can use Stumble Upon service to achieve this. 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GB" smtClean="0"/>
              <a:t>Use a collection of magazine articles and news paper cut outs and randomly associate concepts with the problem under consideration. </a:t>
            </a:r>
          </a:p>
          <a:p>
            <a:pPr>
              <a:spcBef>
                <a:spcPct val="0"/>
              </a:spcBef>
              <a:buFontTx/>
              <a:buChar char="•"/>
            </a:pPr>
            <a:endParaRPr lang="en-GB" smtClean="0"/>
          </a:p>
          <a:p>
            <a:pPr>
              <a:spcBef>
                <a:spcPct val="0"/>
              </a:spcBef>
            </a:pPr>
            <a:r>
              <a:rPr lang="en-GB" b="1" smtClean="0"/>
              <a:t>Are you aware of any specific usage of this technique?</a:t>
            </a:r>
          </a:p>
          <a:p>
            <a:pPr>
              <a:spcBef>
                <a:spcPct val="0"/>
              </a:spcBef>
            </a:pPr>
            <a:r>
              <a:rPr lang="en-GB" smtClean="0"/>
              <a:t>This principle is used in art and is called </a:t>
            </a:r>
            <a:r>
              <a:rPr lang="en-GB" i="1" smtClean="0"/>
              <a:t>Aleatoricism. </a:t>
            </a:r>
            <a:r>
              <a:rPr lang="en-GB" smtClean="0"/>
              <a:t>It</a:t>
            </a:r>
            <a:r>
              <a:rPr lang="en-GB" i="1" smtClean="0"/>
              <a:t> </a:t>
            </a:r>
            <a:r>
              <a:rPr lang="en-GB" smtClean="0"/>
              <a:t>is generating art by exploitation of the power of random. In product design, random can play a significant role as you could bring unrelated concepts into the mix and accidentally stumble upon a big hit. </a:t>
            </a:r>
          </a:p>
        </p:txBody>
      </p:sp>
      <p:sp>
        <p:nvSpPr>
          <p:cNvPr id="1597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10CFD-013F-42C3-BE8B-2034358465D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smtClean="0"/>
              <a:t>An important technique is </a:t>
            </a:r>
            <a:r>
              <a:rPr lang="en-GB" i="1" smtClean="0"/>
              <a:t>Randomising</a:t>
            </a:r>
            <a:r>
              <a:rPr lang="en-GB" smtClean="0"/>
              <a:t>. </a:t>
            </a:r>
          </a:p>
          <a:p>
            <a:pPr>
              <a:spcBef>
                <a:spcPct val="0"/>
              </a:spcBef>
            </a:pPr>
            <a:endParaRPr lang="en-GB" smtClean="0"/>
          </a:p>
          <a:p>
            <a:pPr>
              <a:spcBef>
                <a:spcPct val="0"/>
              </a:spcBef>
            </a:pPr>
            <a:r>
              <a:rPr lang="en-GB" b="1" smtClean="0"/>
              <a:t>[ENGAGE]</a:t>
            </a:r>
          </a:p>
          <a:p>
            <a:pPr>
              <a:spcBef>
                <a:spcPct val="0"/>
              </a:spcBef>
            </a:pPr>
            <a:r>
              <a:rPr lang="en-GB" b="1" smtClean="0"/>
              <a:t>What does this suggest?</a:t>
            </a:r>
          </a:p>
          <a:p>
            <a:pPr>
              <a:spcBef>
                <a:spcPct val="0"/>
              </a:spcBef>
            </a:pPr>
            <a:r>
              <a:rPr lang="en-GB" smtClean="0"/>
              <a:t>Random ideas act as new stimuli that can help you to shift perspective. </a:t>
            </a:r>
          </a:p>
          <a:p>
            <a:pPr>
              <a:spcBef>
                <a:spcPct val="0"/>
              </a:spcBef>
            </a:pPr>
            <a:endParaRPr lang="en-GB" smtClean="0"/>
          </a:p>
          <a:p>
            <a:pPr>
              <a:spcBef>
                <a:spcPct val="0"/>
              </a:spcBef>
            </a:pPr>
            <a:r>
              <a:rPr lang="en-GB" b="1" smtClean="0"/>
              <a:t>[FLIPCHART]</a:t>
            </a:r>
          </a:p>
          <a:p>
            <a:pPr>
              <a:spcBef>
                <a:spcPct val="0"/>
              </a:spcBef>
            </a:pPr>
            <a:r>
              <a:rPr lang="en-GB" i="1" smtClean="0"/>
              <a:t>To Tutor: </a:t>
            </a:r>
            <a:r>
              <a:rPr lang="en-GB" smtClean="0"/>
              <a:t>Expect suggestions on how to bring random ideas. You can write these on a flipchart as delegates suggest them. Use the following to expand. Show the content of the slide while you go through them.</a:t>
            </a:r>
          </a:p>
          <a:p>
            <a:pPr>
              <a:spcBef>
                <a:spcPct val="0"/>
              </a:spcBef>
            </a:pPr>
            <a:endParaRPr lang="en-GB" smtClean="0"/>
          </a:p>
          <a:p>
            <a:pPr>
              <a:spcBef>
                <a:spcPct val="0"/>
              </a:spcBef>
            </a:pPr>
            <a:r>
              <a:rPr lang="en-GB" smtClean="0"/>
              <a:t>Examples of randomising are: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GB" smtClean="0"/>
              <a:t>Look up a dictionary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GB" smtClean="0"/>
              <a:t>Use image database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GB" smtClean="0"/>
              <a:t>Browse random internet pages on certain topics. For example you can use Stumble Upon service to achieve this. 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GB" smtClean="0"/>
              <a:t>Use a collection of magazine articles and news paper cut outs and randomly associate concepts with the problem under consideration. </a:t>
            </a:r>
          </a:p>
          <a:p>
            <a:pPr>
              <a:spcBef>
                <a:spcPct val="0"/>
              </a:spcBef>
              <a:buFontTx/>
              <a:buChar char="•"/>
            </a:pPr>
            <a:endParaRPr lang="en-GB" smtClean="0"/>
          </a:p>
          <a:p>
            <a:pPr>
              <a:spcBef>
                <a:spcPct val="0"/>
              </a:spcBef>
            </a:pPr>
            <a:r>
              <a:rPr lang="en-GB" b="1" smtClean="0"/>
              <a:t>Are you aware of any specific usage of this technique?</a:t>
            </a:r>
          </a:p>
          <a:p>
            <a:pPr>
              <a:spcBef>
                <a:spcPct val="0"/>
              </a:spcBef>
            </a:pPr>
            <a:r>
              <a:rPr lang="en-GB" smtClean="0"/>
              <a:t>This principle is used in art and is called </a:t>
            </a:r>
            <a:r>
              <a:rPr lang="en-GB" i="1" smtClean="0"/>
              <a:t>Aleatoricism. </a:t>
            </a:r>
            <a:r>
              <a:rPr lang="en-GB" smtClean="0"/>
              <a:t>It</a:t>
            </a:r>
            <a:r>
              <a:rPr lang="en-GB" i="1" smtClean="0"/>
              <a:t> </a:t>
            </a:r>
            <a:r>
              <a:rPr lang="en-GB" smtClean="0"/>
              <a:t>is generating art by exploitation of the power of random. In product design, random can play a significant role as you could bring unrelated concepts into the mix and accidentally stumble upon a big hit. </a:t>
            </a:r>
          </a:p>
        </p:txBody>
      </p:sp>
      <p:sp>
        <p:nvSpPr>
          <p:cNvPr id="1597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10CFD-013F-42C3-BE8B-2034358465D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smtClean="0"/>
              <a:t>An important technique is </a:t>
            </a:r>
            <a:r>
              <a:rPr lang="en-GB" i="1" smtClean="0"/>
              <a:t>Randomising</a:t>
            </a:r>
            <a:r>
              <a:rPr lang="en-GB" smtClean="0"/>
              <a:t>. </a:t>
            </a:r>
          </a:p>
          <a:p>
            <a:pPr>
              <a:spcBef>
                <a:spcPct val="0"/>
              </a:spcBef>
            </a:pPr>
            <a:endParaRPr lang="en-GB" smtClean="0"/>
          </a:p>
          <a:p>
            <a:pPr>
              <a:spcBef>
                <a:spcPct val="0"/>
              </a:spcBef>
            </a:pPr>
            <a:r>
              <a:rPr lang="en-GB" b="1" smtClean="0"/>
              <a:t>[ENGAGE]</a:t>
            </a:r>
          </a:p>
          <a:p>
            <a:pPr>
              <a:spcBef>
                <a:spcPct val="0"/>
              </a:spcBef>
            </a:pPr>
            <a:r>
              <a:rPr lang="en-GB" b="1" smtClean="0"/>
              <a:t>What does this suggest?</a:t>
            </a:r>
          </a:p>
          <a:p>
            <a:pPr>
              <a:spcBef>
                <a:spcPct val="0"/>
              </a:spcBef>
            </a:pPr>
            <a:r>
              <a:rPr lang="en-GB" smtClean="0"/>
              <a:t>Random ideas act as new stimuli that can help you to shift perspective. </a:t>
            </a:r>
          </a:p>
          <a:p>
            <a:pPr>
              <a:spcBef>
                <a:spcPct val="0"/>
              </a:spcBef>
            </a:pPr>
            <a:endParaRPr lang="en-GB" smtClean="0"/>
          </a:p>
          <a:p>
            <a:pPr>
              <a:spcBef>
                <a:spcPct val="0"/>
              </a:spcBef>
            </a:pPr>
            <a:r>
              <a:rPr lang="en-GB" b="1" smtClean="0"/>
              <a:t>[FLIPCHART]</a:t>
            </a:r>
          </a:p>
          <a:p>
            <a:pPr>
              <a:spcBef>
                <a:spcPct val="0"/>
              </a:spcBef>
            </a:pPr>
            <a:r>
              <a:rPr lang="en-GB" i="1" smtClean="0"/>
              <a:t>To Tutor: </a:t>
            </a:r>
            <a:r>
              <a:rPr lang="en-GB" smtClean="0"/>
              <a:t>Expect suggestions on how to bring random ideas. You can write these on a flipchart as delegates suggest them. Use the following to expand. Show the content of the slide while you go through them.</a:t>
            </a:r>
          </a:p>
          <a:p>
            <a:pPr>
              <a:spcBef>
                <a:spcPct val="0"/>
              </a:spcBef>
            </a:pPr>
            <a:endParaRPr lang="en-GB" smtClean="0"/>
          </a:p>
          <a:p>
            <a:pPr>
              <a:spcBef>
                <a:spcPct val="0"/>
              </a:spcBef>
            </a:pPr>
            <a:r>
              <a:rPr lang="en-GB" smtClean="0"/>
              <a:t>Examples of randomising are: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GB" smtClean="0"/>
              <a:t>Look up a dictionary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GB" smtClean="0"/>
              <a:t>Use image database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GB" smtClean="0"/>
              <a:t>Browse random internet pages on certain topics. For example you can use Stumble Upon service to achieve this. 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GB" smtClean="0"/>
              <a:t>Use a collection of magazine articles and news paper cut outs and randomly associate concepts with the problem under consideration. </a:t>
            </a:r>
          </a:p>
          <a:p>
            <a:pPr>
              <a:spcBef>
                <a:spcPct val="0"/>
              </a:spcBef>
              <a:buFontTx/>
              <a:buChar char="•"/>
            </a:pPr>
            <a:endParaRPr lang="en-GB" smtClean="0"/>
          </a:p>
          <a:p>
            <a:pPr>
              <a:spcBef>
                <a:spcPct val="0"/>
              </a:spcBef>
            </a:pPr>
            <a:r>
              <a:rPr lang="en-GB" b="1" smtClean="0"/>
              <a:t>Are you aware of any specific usage of this technique?</a:t>
            </a:r>
          </a:p>
          <a:p>
            <a:pPr>
              <a:spcBef>
                <a:spcPct val="0"/>
              </a:spcBef>
            </a:pPr>
            <a:r>
              <a:rPr lang="en-GB" smtClean="0"/>
              <a:t>This principle is used in art and is called </a:t>
            </a:r>
            <a:r>
              <a:rPr lang="en-GB" i="1" smtClean="0"/>
              <a:t>Aleatoricism. </a:t>
            </a:r>
            <a:r>
              <a:rPr lang="en-GB" smtClean="0"/>
              <a:t>It</a:t>
            </a:r>
            <a:r>
              <a:rPr lang="en-GB" i="1" smtClean="0"/>
              <a:t> </a:t>
            </a:r>
            <a:r>
              <a:rPr lang="en-GB" smtClean="0"/>
              <a:t>is generating art by exploitation of the power of random. In product design, random can play a significant role as you could bring unrelated concepts into the mix and accidentally stumble upon a big hit. </a:t>
            </a:r>
          </a:p>
        </p:txBody>
      </p:sp>
      <p:sp>
        <p:nvSpPr>
          <p:cNvPr id="1597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10CFD-013F-42C3-BE8B-2034358465D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A6F7E-C518-4FC6-B4C2-B1F8C365C6DC}" type="datetime1">
              <a:rPr lang="en-US" smtClean="0"/>
              <a:pPr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3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78AAB-2BCA-4E8C-B441-8602F9307F04}" type="datetime1">
              <a:rPr lang="en-US" smtClean="0"/>
              <a:pPr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245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DB64E-F556-4F62-9840-80C9B1891092}" type="datetime1">
              <a:rPr lang="en-US" smtClean="0"/>
              <a:pPr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283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26F3F-05C8-4977-8E80-A8C269338091}" type="datetime1">
              <a:rPr lang="en-US" smtClean="0"/>
              <a:pPr/>
              <a:t>7/1/2019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761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4F516-0496-4C43-B2A5-FAEA3411195D}" type="datetime1">
              <a:rPr lang="en-US" smtClean="0"/>
              <a:pPr/>
              <a:t>7/1/2019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645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FA2A2-CF0E-4C4D-B9DD-16C22EC0FA05}" type="datetime1">
              <a:rPr lang="en-US" smtClean="0"/>
              <a:pPr/>
              <a:t>7/1/2019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72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B71CB-4252-46B9-8B96-389D1CEA07B9}" type="datetime1">
              <a:rPr lang="en-US" smtClean="0"/>
              <a:pPr/>
              <a:t>7/1/2019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73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D1E19-A834-43FE-B751-BCF73642C5ED}" type="datetime1">
              <a:rPr lang="en-US" smtClean="0"/>
              <a:pPr/>
              <a:t>7/1/2019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315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7081D-A441-413C-9F03-9B708CFA1E97}" type="datetime1">
              <a:rPr lang="en-US" smtClean="0"/>
              <a:pPr/>
              <a:t>7/1/2019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51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F7CD-F027-4A46-91D6-924DA514ECD9}" type="datetime1">
              <a:rPr lang="en-US" smtClean="0"/>
              <a:pPr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748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A3817-A4F4-450D-8818-9223F55A3E10}" type="datetime1">
              <a:rPr lang="en-US" smtClean="0"/>
              <a:pPr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735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BFA9B-9124-4BED-8CA2-9E6E523D2234}" type="datetime1">
              <a:rPr lang="en-US" smtClean="0"/>
              <a:pPr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616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xfacc.mk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4.png"/><Relationship Id="rId18" Type="http://schemas.openxmlformats.org/officeDocument/2006/relationships/diagramQuickStyle" Target="../diagrams/quickStyle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openxmlformats.org/officeDocument/2006/relationships/diagramLayout" Target="../diagrams/layout3.xml"/><Relationship Id="rId2" Type="http://schemas.openxmlformats.org/officeDocument/2006/relationships/notesSlide" Target="../notesSlides/notesSlide3.xml"/><Relationship Id="rId16" Type="http://schemas.openxmlformats.org/officeDocument/2006/relationships/diagramData" Target="../diagrams/data3.xml"/><Relationship Id="rId20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8.png"/><Relationship Id="rId10" Type="http://schemas.openxmlformats.org/officeDocument/2006/relationships/diagramQuickStyle" Target="../diagrams/quickStyle2.xml"/><Relationship Id="rId19" Type="http://schemas.openxmlformats.org/officeDocument/2006/relationships/diagramColors" Target="../diagrams/colors3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diagramData" Target="../diagrams/data6.xml"/><Relationship Id="rId18" Type="http://schemas.openxmlformats.org/officeDocument/2006/relationships/image" Target="../media/image4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1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6" Type="http://schemas.openxmlformats.org/officeDocument/2006/relationships/diagramColors" Target="../diagrams/colors6.xml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5.xml"/><Relationship Id="rId19" Type="http://schemas.openxmlformats.org/officeDocument/2006/relationships/image" Target="../media/image9.png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Relationship Id="rId1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jpe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13" Type="http://schemas.openxmlformats.org/officeDocument/2006/relationships/diagramData" Target="../diagrams/data9.xml"/><Relationship Id="rId18" Type="http://schemas.openxmlformats.org/officeDocument/2006/relationships/image" Target="../media/image4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17" Type="http://schemas.microsoft.com/office/2007/relationships/diagramDrawing" Target="../diagrams/drawing9.xml"/><Relationship Id="rId2" Type="http://schemas.openxmlformats.org/officeDocument/2006/relationships/notesSlide" Target="../notesSlides/notesSlide7.xml"/><Relationship Id="rId16" Type="http://schemas.openxmlformats.org/officeDocument/2006/relationships/diagramColors" Target="../diagrams/colors9.xml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8.xml"/><Relationship Id="rId19" Type="http://schemas.openxmlformats.org/officeDocument/2006/relationships/image" Target="../media/image9.png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Relationship Id="rId14" Type="http://schemas.openxmlformats.org/officeDocument/2006/relationships/diagramLayout" Target="../diagrams/layout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1.xml"/><Relationship Id="rId13" Type="http://schemas.openxmlformats.org/officeDocument/2006/relationships/image" Target="../media/image4.png"/><Relationship Id="rId18" Type="http://schemas.openxmlformats.org/officeDocument/2006/relationships/diagramQuickStyle" Target="../diagrams/quickStyle12.xml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12" Type="http://schemas.microsoft.com/office/2007/relationships/diagramDrawing" Target="../diagrams/drawing11.xml"/><Relationship Id="rId17" Type="http://schemas.openxmlformats.org/officeDocument/2006/relationships/diagramLayout" Target="../diagrams/layout12.xml"/><Relationship Id="rId2" Type="http://schemas.openxmlformats.org/officeDocument/2006/relationships/notesSlide" Target="../notesSlides/notesSlide8.xml"/><Relationship Id="rId16" Type="http://schemas.openxmlformats.org/officeDocument/2006/relationships/diagramData" Target="../diagrams/data12.xml"/><Relationship Id="rId20" Type="http://schemas.microsoft.com/office/2007/relationships/diagramDrawing" Target="../diagrams/drawing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11" Type="http://schemas.openxmlformats.org/officeDocument/2006/relationships/diagramColors" Target="../diagrams/colors11.xml"/><Relationship Id="rId5" Type="http://schemas.openxmlformats.org/officeDocument/2006/relationships/diagramQuickStyle" Target="../diagrams/quickStyle10.xml"/><Relationship Id="rId15" Type="http://schemas.openxmlformats.org/officeDocument/2006/relationships/image" Target="../media/image8.png"/><Relationship Id="rId10" Type="http://schemas.openxmlformats.org/officeDocument/2006/relationships/diagramQuickStyle" Target="../diagrams/quickStyle11.xml"/><Relationship Id="rId19" Type="http://schemas.openxmlformats.org/officeDocument/2006/relationships/diagramColors" Target="../diagrams/colors12.xml"/><Relationship Id="rId4" Type="http://schemas.openxmlformats.org/officeDocument/2006/relationships/diagramLayout" Target="../diagrams/layout10.xml"/><Relationship Id="rId9" Type="http://schemas.openxmlformats.org/officeDocument/2006/relationships/diagramLayout" Target="../diagrams/layout11.xml"/><Relationship Id="rId1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28600"/>
            <a:ext cx="1828799" cy="5386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169115"/>
            <a:ext cx="2038123" cy="656786"/>
          </a:xfrm>
          <a:prstGeom prst="rect">
            <a:avLst/>
          </a:prstGeom>
        </p:spPr>
      </p:pic>
      <p:pic>
        <p:nvPicPr>
          <p:cNvPr id="1026" name="Picture 2" descr="C:\Users\Natasha\Desktop\x factor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71670" y="142852"/>
            <a:ext cx="4596332" cy="65008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341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5784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>
                <a:latin typeface="+mn-lt"/>
              </a:rPr>
              <a:t>Проектот е поддржан од Фондот за иновации и технолошки развој на Македонија (ФИТР), во соработка со Светска банка, преку инструментот за поддршка - кофинансирани грантови за воспоставување, работење и инвестиции на деловно - технолошки акцелератори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en-US" sz="32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077" y="252958"/>
            <a:ext cx="1657123" cy="4860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252958"/>
            <a:ext cx="1632109" cy="6267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245606"/>
            <a:ext cx="1828960" cy="589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9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309"/>
            <a:ext cx="8229600" cy="4572000"/>
          </a:xfrm>
        </p:spPr>
        <p:txBody>
          <a:bodyPr>
            <a:normAutofit/>
          </a:bodyPr>
          <a:lstStyle/>
          <a:p>
            <a:r>
              <a:rPr lang="ru-RU" sz="2600" b="1" dirty="0" smtClean="0">
                <a:hlinkClick r:id="rId2"/>
              </a:rPr>
              <a:t>X Фактор Акцелератор</a:t>
            </a:r>
            <a:r>
              <a:rPr lang="ru-RU" sz="2600" dirty="0" smtClean="0"/>
              <a:t> од Велес е првиот и единствен бизнис акцелератор надвор од Скопје, кој е основан од инвеститори со големо практично искуство во креирање, управување и поддршка во развојот на успешни стартап бизниси. </a:t>
            </a:r>
          </a:p>
          <a:p>
            <a:pPr marL="0" indent="0">
              <a:buNone/>
            </a:pPr>
            <a:endParaRPr lang="en-US" sz="26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mk-MK" sz="2600" dirty="0" smtClean="0"/>
              <a:t>Милан Димитриевски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mk-MK" sz="2600" dirty="0" smtClean="0"/>
              <a:t>Сашко Панчевски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mk-MK" sz="2600" dirty="0" smtClean="0"/>
              <a:t>Тодор Левков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mk-MK" sz="2600" dirty="0" smtClean="0"/>
              <a:t>Игор </a:t>
            </a:r>
            <a:r>
              <a:rPr lang="mk-MK" sz="2600" dirty="0" smtClean="0"/>
              <a:t>Андреев</a:t>
            </a:r>
            <a:endParaRPr lang="ru-RU" sz="2600" dirty="0" smtClean="0"/>
          </a:p>
          <a:p>
            <a:endParaRPr lang="mk-MK" sz="2000" dirty="0"/>
          </a:p>
        </p:txBody>
      </p:sp>
      <p:pic>
        <p:nvPicPr>
          <p:cNvPr id="2050" name="Picture 2" descr="C:\Users\User\Pictures\13a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673216"/>
            <a:ext cx="4267200" cy="288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245606"/>
            <a:ext cx="1828960" cy="5893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077" y="252958"/>
            <a:ext cx="1657123" cy="4860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0" y="252958"/>
            <a:ext cx="1632109" cy="626764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33400" y="1066800"/>
            <a:ext cx="78867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mk-MK" sz="4400" b="1" dirty="0" smtClean="0">
                <a:latin typeface="+mn-lt"/>
              </a:rPr>
              <a:t>Кои сме ние?</a:t>
            </a:r>
            <a:endParaRPr lang="mk-MK" sz="4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0524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7886700" cy="1133455"/>
          </a:xfrm>
        </p:spPr>
        <p:txBody>
          <a:bodyPr>
            <a:normAutofit/>
          </a:bodyPr>
          <a:lstStyle/>
          <a:p>
            <a:pPr algn="ctr"/>
            <a:r>
              <a:rPr lang="mk-MK" sz="4400" b="1" dirty="0" smtClean="0">
                <a:latin typeface="+mn-lt"/>
              </a:rPr>
              <a:t>Мисија</a:t>
            </a:r>
            <a:endParaRPr lang="mk-MK" sz="44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86000"/>
            <a:ext cx="8134350" cy="4114800"/>
          </a:xfrm>
        </p:spPr>
        <p:txBody>
          <a:bodyPr>
            <a:normAutofit/>
          </a:bodyPr>
          <a:lstStyle/>
          <a:p>
            <a:pPr algn="just"/>
            <a:r>
              <a:rPr lang="mk-MK" sz="3300" dirty="0" smtClean="0"/>
              <a:t>Д</a:t>
            </a:r>
            <a:r>
              <a:rPr lang="ru-RU" sz="3300" dirty="0" smtClean="0"/>
              <a:t>а </a:t>
            </a:r>
            <a:r>
              <a:rPr lang="mk-MK" sz="3300" dirty="0" smtClean="0"/>
              <a:t>го</a:t>
            </a:r>
            <a:r>
              <a:rPr lang="ru-RU" sz="3300" dirty="0" smtClean="0"/>
              <a:t> поттикнеме </a:t>
            </a:r>
            <a:r>
              <a:rPr lang="ru-RU" sz="3300" dirty="0"/>
              <a:t>и регионалното претприемништво преку раздвижување на стартап сцената и надвор од главниот град</a:t>
            </a:r>
            <a:r>
              <a:rPr lang="ru-RU" sz="3300" dirty="0" smtClean="0"/>
              <a:t>.</a:t>
            </a:r>
          </a:p>
          <a:p>
            <a:pPr marL="0" indent="0">
              <a:buNone/>
            </a:pPr>
            <a:endParaRPr lang="mk-MK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465" y="3930162"/>
            <a:ext cx="6235420" cy="247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76200"/>
            <a:ext cx="1828959" cy="5852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78006"/>
            <a:ext cx="1828959" cy="5364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7441" y="132282"/>
            <a:ext cx="1621677" cy="62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64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066800"/>
            <a:ext cx="81153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mk-MK" sz="4900" b="1" dirty="0" smtClean="0"/>
              <a:t/>
            </a:r>
            <a:br>
              <a:rPr lang="mk-MK" sz="4900" b="1" dirty="0" smtClean="0"/>
            </a:br>
            <a:r>
              <a:rPr lang="mk-MK" sz="4900" b="1" dirty="0" smtClean="0">
                <a:latin typeface="+mn-lt"/>
              </a:rPr>
              <a:t>Кои се наши најатрактивни целни групи?</a:t>
            </a:r>
            <a:r>
              <a:rPr lang="mk-MK" b="1" dirty="0" smtClean="0"/>
              <a:t/>
            </a:r>
            <a:br>
              <a:rPr lang="mk-MK" b="1" dirty="0" smtClean="0"/>
            </a:br>
            <a:endParaRPr lang="mk-MK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0"/>
            <a:ext cx="8686800" cy="4114800"/>
          </a:xfrm>
        </p:spPr>
        <p:txBody>
          <a:bodyPr>
            <a:noAutofit/>
          </a:bodyPr>
          <a:lstStyle/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3200" dirty="0" smtClean="0"/>
              <a:t>СТАРТАПИ во </a:t>
            </a:r>
            <a:r>
              <a:rPr lang="ru-RU" sz="3200" b="1" dirty="0" smtClean="0"/>
              <a:t>понапредна фаза</a:t>
            </a:r>
            <a:r>
              <a:rPr lang="ru-RU" sz="3200" dirty="0" smtClean="0"/>
              <a:t> кои </a:t>
            </a:r>
            <a:r>
              <a:rPr lang="mk-MK" sz="3200" dirty="0" smtClean="0"/>
              <a:t>имаат</a:t>
            </a:r>
            <a:r>
              <a:rPr lang="en-US" sz="3200" dirty="0" smtClean="0"/>
              <a:t>:</a:t>
            </a:r>
          </a:p>
          <a:p>
            <a:pPr lvl="1">
              <a:buNone/>
            </a:pPr>
            <a:endParaRPr lang="en-US" sz="2400" b="1" dirty="0" smtClean="0"/>
          </a:p>
          <a:p>
            <a:pPr lvl="1">
              <a:buFont typeface="Wingdings" pitchFamily="2" charset="2"/>
              <a:buChar char="ü"/>
            </a:pPr>
            <a:r>
              <a:rPr lang="ru-RU" sz="2800" dirty="0" smtClean="0"/>
              <a:t>иновативни решенија за постоечки проблеми и солиден потенцијал за раст</a:t>
            </a:r>
            <a:r>
              <a:rPr lang="en-US" sz="2800" dirty="0" smtClean="0"/>
              <a:t>,</a:t>
            </a:r>
            <a:r>
              <a:rPr lang="ru-RU" sz="2800" dirty="0" smtClean="0"/>
              <a:t> </a:t>
            </a:r>
            <a:endParaRPr lang="en-US" sz="2800" dirty="0" smtClean="0"/>
          </a:p>
          <a:p>
            <a:pPr lvl="1">
              <a:buFont typeface="Wingdings" pitchFamily="2" charset="2"/>
              <a:buChar char="ü"/>
            </a:pPr>
            <a:r>
              <a:rPr lang="ru-RU" sz="2800" dirty="0" smtClean="0"/>
              <a:t>оформени тимови,</a:t>
            </a:r>
          </a:p>
          <a:p>
            <a:pPr lvl="1">
              <a:buFont typeface="Wingdings" pitchFamily="2" charset="2"/>
              <a:buChar char="ü"/>
            </a:pPr>
            <a:r>
              <a:rPr lang="ru-RU" sz="2800" dirty="0" smtClean="0"/>
              <a:t>развиено и тестирано концепти/прототипи на производите и/или услугите и</a:t>
            </a:r>
          </a:p>
          <a:p>
            <a:pPr lvl="1">
              <a:buFont typeface="Wingdings" pitchFamily="2" charset="2"/>
              <a:buChar char="ü"/>
            </a:pPr>
            <a:r>
              <a:rPr lang="ru-RU" sz="2800" dirty="0" smtClean="0"/>
              <a:t>излез на пазар и продажба на први клиенти.</a:t>
            </a:r>
            <a:endParaRPr lang="mk-MK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10062"/>
            <a:ext cx="1828959" cy="5364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1161" y="97048"/>
            <a:ext cx="1621677" cy="6279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600" y="175666"/>
            <a:ext cx="1828959" cy="58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4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381000" y="3124200"/>
          <a:ext cx="84582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Diagram 10"/>
          <p:cNvGraphicFramePr/>
          <p:nvPr/>
        </p:nvGraphicFramePr>
        <p:xfrm>
          <a:off x="381000" y="4800600"/>
          <a:ext cx="84582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B34EC0-7D1E-4631-B910-29B1240FA88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mk-MK" sz="4900" b="1" dirty="0" smtClean="0">
                <a:latin typeface="+mn-lt"/>
              </a:rPr>
              <a:t>Што нудиме?</a:t>
            </a:r>
            <a:endParaRPr lang="mk-MK" sz="4900" b="1" dirty="0">
              <a:latin typeface="+mn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4800" y="239795"/>
            <a:ext cx="1828959" cy="5364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86200" y="148347"/>
            <a:ext cx="1621677" cy="62794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04695" y="118155"/>
            <a:ext cx="1828959" cy="585267"/>
          </a:xfrm>
          <a:prstGeom prst="rect">
            <a:avLst/>
          </a:prstGeom>
        </p:spPr>
      </p:pic>
      <p:graphicFrame>
        <p:nvGraphicFramePr>
          <p:cNvPr id="17" name="Diagram 16"/>
          <p:cNvGraphicFramePr/>
          <p:nvPr/>
        </p:nvGraphicFramePr>
        <p:xfrm>
          <a:off x="381000" y="1981200"/>
          <a:ext cx="8458200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B34EC0-7D1E-4631-B910-29B1240FA88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mk-MK" sz="4900" b="1" dirty="0" smtClean="0">
                <a:latin typeface="+mn-lt"/>
              </a:rPr>
              <a:t>Менторска поддршка</a:t>
            </a:r>
            <a:endParaRPr lang="mk-MK" sz="4900" b="1" dirty="0">
              <a:latin typeface="+mn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39795"/>
            <a:ext cx="1828959" cy="5364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200" y="148347"/>
            <a:ext cx="1621677" cy="62794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4695" y="118155"/>
            <a:ext cx="1828959" cy="585267"/>
          </a:xfrm>
          <a:prstGeom prst="rect">
            <a:avLst/>
          </a:prstGeom>
        </p:spPr>
      </p:pic>
      <p:sp>
        <p:nvSpPr>
          <p:cNvPr id="12" name="Content Placeholder 8"/>
          <p:cNvSpPr>
            <a:spLocks noGrp="1"/>
          </p:cNvSpPr>
          <p:nvPr>
            <p:ph idx="1"/>
          </p:nvPr>
        </p:nvSpPr>
        <p:spPr>
          <a:xfrm>
            <a:off x="685800" y="2209800"/>
            <a:ext cx="7886700" cy="4198938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800" dirty="0" smtClean="0"/>
          </a:p>
          <a:p>
            <a:pPr lvl="1">
              <a:buFont typeface="Wingdings" pitchFamily="2" charset="2"/>
              <a:buChar char="ü"/>
            </a:pPr>
            <a:r>
              <a:rPr lang="ru-RU" sz="2500" dirty="0" smtClean="0"/>
              <a:t>искусни практичари кои имаат стартувано сопствени бизниси и успешно управуваат со нив</a:t>
            </a:r>
          </a:p>
          <a:p>
            <a:pPr lvl="1">
              <a:buFont typeface="Wingdings" pitchFamily="2" charset="2"/>
              <a:buChar char="ü"/>
            </a:pPr>
            <a:endParaRPr lang="ru-RU" sz="2500" dirty="0" smtClean="0"/>
          </a:p>
          <a:p>
            <a:pPr lvl="1">
              <a:buNone/>
            </a:pPr>
            <a:endParaRPr lang="ru-RU" sz="2500" dirty="0" smtClean="0"/>
          </a:p>
          <a:p>
            <a:pPr lvl="1">
              <a:buFont typeface="Wingdings" pitchFamily="2" charset="2"/>
              <a:buChar char="ü"/>
            </a:pPr>
            <a:r>
              <a:rPr lang="ru-RU" sz="2500" dirty="0" smtClean="0"/>
              <a:t>мрежа на домашни и странски бизнис - експерти во делот на креирање стратегии за раст, иновации и претприемништво, маркетинг истражување, продажба, финансии и др. </a:t>
            </a:r>
          </a:p>
          <a:p>
            <a:pPr lvl="1">
              <a:buNone/>
            </a:pPr>
            <a:endParaRPr lang="ru-RU" sz="25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B34EC0-7D1E-4631-B910-29B1240FA88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mk-MK" sz="4900" b="1" dirty="0" smtClean="0">
                <a:latin typeface="+mn-lt"/>
              </a:rPr>
              <a:t>Дополнителни финансии</a:t>
            </a:r>
            <a:endParaRPr lang="mk-MK" sz="4900" b="1" dirty="0">
              <a:latin typeface="+mn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39795"/>
            <a:ext cx="1828959" cy="5364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200" y="148347"/>
            <a:ext cx="1621677" cy="62794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4695" y="118155"/>
            <a:ext cx="1828959" cy="585267"/>
          </a:xfrm>
          <a:prstGeom prst="rect">
            <a:avLst/>
          </a:prstGeom>
        </p:spPr>
      </p:pic>
      <p:sp>
        <p:nvSpPr>
          <p:cNvPr id="12" name="Content Placeholder 8"/>
          <p:cNvSpPr>
            <a:spLocks noGrp="1"/>
          </p:cNvSpPr>
          <p:nvPr>
            <p:ph idx="1"/>
          </p:nvPr>
        </p:nvSpPr>
        <p:spPr>
          <a:xfrm>
            <a:off x="685800" y="2209800"/>
            <a:ext cx="7886700" cy="4198938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endParaRPr lang="ru-RU" sz="2800" dirty="0" smtClean="0"/>
          </a:p>
          <a:p>
            <a:pPr marL="514350" indent="-514350">
              <a:buFont typeface="Wingdings" pitchFamily="2" charset="2"/>
              <a:buChar char="ü"/>
            </a:pPr>
            <a:r>
              <a:rPr lang="ru-RU" sz="2800" dirty="0" smtClean="0"/>
              <a:t>Настани за вмрежување на претприемачките тимови со заинтересирани бизнис ангели</a:t>
            </a:r>
            <a:r>
              <a:rPr lang="en-US" sz="2800" dirty="0" smtClean="0"/>
              <a:t> </a:t>
            </a:r>
            <a:r>
              <a:rPr lang="mk-MK" sz="2800" dirty="0" smtClean="0"/>
              <a:t>и</a:t>
            </a:r>
            <a:r>
              <a:rPr lang="ru-RU" sz="2800" dirty="0" smtClean="0"/>
              <a:t> институционални инвеститори, а во партнерство со општините од регионот, ќе се настојува да се привлече вниманието и на големиот број иселеници од дијаспората, кои ќе имаат шанса, на едно место да пронајдат атрактивни бизнис можности за инвестирање.</a:t>
            </a:r>
          </a:p>
          <a:p>
            <a:pPr lvl="1">
              <a:buNone/>
            </a:pPr>
            <a:endParaRPr lang="ru-RU" sz="25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381000" y="2057400"/>
          <a:ext cx="84582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Diagram 10"/>
          <p:cNvGraphicFramePr/>
          <p:nvPr/>
        </p:nvGraphicFramePr>
        <p:xfrm>
          <a:off x="228600" y="3581400"/>
          <a:ext cx="86106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2" name="Diagram 11"/>
          <p:cNvGraphicFramePr/>
          <p:nvPr/>
        </p:nvGraphicFramePr>
        <p:xfrm>
          <a:off x="304800" y="4876800"/>
          <a:ext cx="8458200" cy="16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B34EC0-7D1E-4631-B910-29B1240FA88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mk-MK" sz="4900" b="1" dirty="0" smtClean="0">
                <a:latin typeface="+mn-lt"/>
              </a:rPr>
              <a:t>Што направивме досега?</a:t>
            </a:r>
            <a:endParaRPr lang="mk-MK" sz="4900" b="1" dirty="0">
              <a:latin typeface="+mn-l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04800" y="239795"/>
            <a:ext cx="1828959" cy="53649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86200" y="148347"/>
            <a:ext cx="1621677" cy="6279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204695" y="118155"/>
            <a:ext cx="1828959" cy="58526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295400" y="2057401"/>
            <a:ext cx="746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600" dirty="0" smtClean="0"/>
              <a:t>Активности за воспоставување на акцелераторот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066800"/>
            <a:ext cx="8077200" cy="762000"/>
          </a:xfrm>
        </p:spPr>
        <p:txBody>
          <a:bodyPr>
            <a:normAutofit/>
          </a:bodyPr>
          <a:lstStyle/>
          <a:p>
            <a:pPr algn="ctr"/>
            <a:r>
              <a:rPr lang="mk-MK" sz="4400" b="1" dirty="0" smtClean="0">
                <a:latin typeface="+mn-lt"/>
              </a:rPr>
              <a:t>СОРАБОТНИЦИ</a:t>
            </a:r>
            <a:endParaRPr lang="mk-MK" sz="4400" b="1" dirty="0"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39795"/>
            <a:ext cx="1828959" cy="5364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148347"/>
            <a:ext cx="1621677" cy="6279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4695" y="118155"/>
            <a:ext cx="1828959" cy="585267"/>
          </a:xfrm>
          <a:prstGeom prst="rect">
            <a:avLst/>
          </a:prstGeom>
        </p:spPr>
      </p:pic>
      <p:pic>
        <p:nvPicPr>
          <p:cNvPr id="1026" name="Picture 2" descr="ug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2362200"/>
            <a:ext cx="1895475" cy="476251"/>
          </a:xfrm>
          <a:prstGeom prst="rect">
            <a:avLst/>
          </a:prstGeom>
          <a:noFill/>
        </p:spPr>
      </p:pic>
      <p:pic>
        <p:nvPicPr>
          <p:cNvPr id="1028" name="Picture 4" descr="http://www.uklo.edu.mk/img/logo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6600" y="3352800"/>
            <a:ext cx="2133600" cy="937013"/>
          </a:xfrm>
          <a:prstGeom prst="rect">
            <a:avLst/>
          </a:prstGeom>
          <a:noFill/>
        </p:spPr>
      </p:pic>
      <p:pic>
        <p:nvPicPr>
          <p:cNvPr id="1030" name="Picture 6" descr="PREDA plu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66800" y="3657600"/>
            <a:ext cx="1447800" cy="609600"/>
          </a:xfrm>
          <a:prstGeom prst="rect">
            <a:avLst/>
          </a:prstGeom>
          <a:noFill/>
        </p:spPr>
      </p:pic>
      <p:pic>
        <p:nvPicPr>
          <p:cNvPr id="1032" name="Picture 8" descr="Startseite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81600" y="5257800"/>
            <a:ext cx="3276600" cy="45720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5029200" y="4876800"/>
            <a:ext cx="35854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Swiss Entrepreneurship </a:t>
            </a:r>
            <a:r>
              <a:rPr lang="en-US" b="1" dirty="0" err="1" smtClean="0"/>
              <a:t>Programme</a:t>
            </a:r>
            <a:endParaRPr lang="en-US" b="1" dirty="0"/>
          </a:p>
        </p:txBody>
      </p:sp>
      <p:pic>
        <p:nvPicPr>
          <p:cNvPr id="1034" name="Picture 10" descr="https://startupmacedonia.mk/wp-content/uploads/2017/06/cropped-Transparent-Logo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52600" y="4648200"/>
            <a:ext cx="2895600" cy="533400"/>
          </a:xfrm>
          <a:prstGeom prst="rect">
            <a:avLst/>
          </a:prstGeom>
          <a:noFill/>
        </p:spPr>
      </p:pic>
      <p:sp>
        <p:nvSpPr>
          <p:cNvPr id="1039" name="AutoShape 15" descr="Image result for south central ventures Macedonia im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1" name="AutoShape 17" descr="Image result for south central ventures Macedonia im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3" name="Picture 19" descr="South Central Ventures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553200" y="3429000"/>
            <a:ext cx="838200" cy="1066800"/>
          </a:xfrm>
          <a:prstGeom prst="rect">
            <a:avLst/>
          </a:prstGeom>
          <a:noFill/>
        </p:spPr>
      </p:pic>
      <p:pic>
        <p:nvPicPr>
          <p:cNvPr id="1045" name="Picture 21" descr="Related image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590800" y="1752600"/>
            <a:ext cx="3200400" cy="1447800"/>
          </a:xfrm>
          <a:prstGeom prst="rect">
            <a:avLst/>
          </a:prstGeom>
          <a:noFill/>
        </p:spPr>
      </p:pic>
      <p:pic>
        <p:nvPicPr>
          <p:cNvPr id="1046" name="Picture 22" descr="C:\Users\Andreev\Desktop\VPR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867400" y="2209800"/>
            <a:ext cx="1981200" cy="685800"/>
          </a:xfrm>
          <a:prstGeom prst="rect">
            <a:avLst/>
          </a:prstGeom>
          <a:noFill/>
        </p:spPr>
      </p:pic>
      <p:pic>
        <p:nvPicPr>
          <p:cNvPr id="1052" name="Picture 28" descr="Image result for EBRD Macedonia logo images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38200" y="5410200"/>
            <a:ext cx="1676400" cy="990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8019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1"/>
            <a:ext cx="7886700" cy="914400"/>
          </a:xfrm>
        </p:spPr>
        <p:txBody>
          <a:bodyPr>
            <a:normAutofit fontScale="90000"/>
          </a:bodyPr>
          <a:lstStyle/>
          <a:p>
            <a:r>
              <a:rPr lang="ru-RU" dirty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en-US" sz="2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93830"/>
            <a:ext cx="1828959" cy="5425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3141" y="38442"/>
            <a:ext cx="1621677" cy="6279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800" y="72491"/>
            <a:ext cx="1828959" cy="585267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33400" y="1143000"/>
            <a:ext cx="82296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k-MK" sz="4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Прв</a:t>
            </a:r>
            <a:r>
              <a:rPr kumimoji="0" lang="mk-MK" sz="49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инвестициски циклус</a:t>
            </a:r>
            <a:endParaRPr kumimoji="0" lang="mk-MK" sz="49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38200" y="2667000"/>
            <a:ext cx="7587795" cy="990600"/>
            <a:chOff x="870404" y="2"/>
            <a:chExt cx="7587795" cy="137159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8" name="Round Same Side Corner Rectangle 7"/>
            <p:cNvSpPr/>
            <p:nvPr/>
          </p:nvSpPr>
          <p:spPr>
            <a:xfrm rot="5400000">
              <a:off x="3978503" y="-3108097"/>
              <a:ext cx="1371597" cy="7587795"/>
            </a:xfrm>
            <a:prstGeom prst="round2SameRect">
              <a:avLst/>
            </a:prstGeom>
            <a:sp3d extrusionH="190500" prstMaterial="dkEdg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Round Same Side Corner Rectangle 4"/>
            <p:cNvSpPr/>
            <p:nvPr/>
          </p:nvSpPr>
          <p:spPr>
            <a:xfrm>
              <a:off x="870404" y="66958"/>
              <a:ext cx="7520839" cy="12376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285750" lvl="1" indent="-28575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mk-MK" sz="3200" b="0" i="0" u="none" kern="1200" dirty="0" smtClean="0"/>
                <a:t>Евалуација на 40+ апликанти</a:t>
              </a:r>
              <a:endParaRPr lang="en-GB" sz="3200" b="0" i="0" u="none" kern="1200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85800" y="4495800"/>
            <a:ext cx="7747910" cy="1294973"/>
            <a:chOff x="870404" y="766510"/>
            <a:chExt cx="7595540" cy="137159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1" name="Round Same Side Corner Rectangle 10"/>
            <p:cNvSpPr/>
            <p:nvPr/>
          </p:nvSpPr>
          <p:spPr>
            <a:xfrm rot="5400000">
              <a:off x="3978503" y="-2341589"/>
              <a:ext cx="1371597" cy="7587795"/>
            </a:xfrm>
            <a:prstGeom prst="round2SameRect">
              <a:avLst/>
            </a:prstGeom>
            <a:sp3d extrusionH="190500" prstMaterial="dkEdg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Round Same Side Corner Rectangle 4"/>
            <p:cNvSpPr/>
            <p:nvPr/>
          </p:nvSpPr>
          <p:spPr>
            <a:xfrm>
              <a:off x="945105" y="847219"/>
              <a:ext cx="7520839" cy="12376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285750" lvl="1" indent="-28575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mk-MK" sz="3200" b="0" i="0" u="none" kern="1200" dirty="0" smtClean="0"/>
                <a:t>Група од 11 стартапи со кои ќе се стартува пред - акцелераторска програма</a:t>
              </a:r>
              <a:endParaRPr lang="en-GB" sz="3200" b="0" i="0" u="none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874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76200"/>
            <a:ext cx="1828959" cy="5364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76200"/>
            <a:ext cx="1621677" cy="6279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800" y="58175"/>
            <a:ext cx="1835055" cy="585267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1066800"/>
            <a:ext cx="78867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k-MK" sz="4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mk-MK" sz="4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mk-MK" sz="17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Стартапи? </a:t>
            </a:r>
            <a:r>
              <a:rPr kumimoji="0" lang="mk-MK" sz="17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mk-MK" sz="17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mk-MK" sz="17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09600" y="2133600"/>
            <a:ext cx="8001000" cy="4343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ru-RU" sz="3200" dirty="0" smtClean="0"/>
          </a:p>
          <a:p>
            <a:pPr>
              <a:buFont typeface="Wingdings" pitchFamily="2" charset="2"/>
              <a:buChar char="ü"/>
            </a:pPr>
            <a:r>
              <a:rPr lang="mk-MK" sz="3000" dirty="0" smtClean="0"/>
              <a:t>глобално </a:t>
            </a:r>
            <a:r>
              <a:rPr lang="en-US" sz="3000" dirty="0" err="1" smtClean="0"/>
              <a:t>IoT</a:t>
            </a:r>
            <a:r>
              <a:rPr lang="mk-MK" sz="3000" dirty="0" smtClean="0"/>
              <a:t> решение и </a:t>
            </a:r>
            <a:r>
              <a:rPr lang="en-US" sz="3000" dirty="0" err="1" smtClean="0"/>
              <a:t>FinTech</a:t>
            </a:r>
            <a:r>
              <a:rPr lang="en-US" sz="3000" dirty="0" smtClean="0"/>
              <a:t> </a:t>
            </a:r>
            <a:r>
              <a:rPr lang="mk-MK" sz="3000" dirty="0" smtClean="0"/>
              <a:t>платформа </a:t>
            </a:r>
          </a:p>
          <a:p>
            <a:pPr>
              <a:buFont typeface="Wingdings" pitchFamily="2" charset="2"/>
              <a:buChar char="ü"/>
            </a:pPr>
            <a:r>
              <a:rPr lang="ru-RU" sz="3000" dirty="0" smtClean="0"/>
              <a:t>автономни дронови со специфични софтвери за разни намени,</a:t>
            </a:r>
          </a:p>
          <a:p>
            <a:pPr>
              <a:buFont typeface="Wingdings" pitchFamily="2" charset="2"/>
              <a:buChar char="ü"/>
            </a:pPr>
            <a:r>
              <a:rPr lang="ru-RU" sz="3000" dirty="0" smtClean="0"/>
              <a:t>напредни софтверски решенија за менаџмент со човечки ресурси</a:t>
            </a:r>
          </a:p>
          <a:p>
            <a:pPr>
              <a:buFont typeface="Wingdings" pitchFamily="2" charset="2"/>
              <a:buChar char="ü"/>
            </a:pPr>
            <a:r>
              <a:rPr lang="ru-RU" sz="3000" dirty="0" smtClean="0"/>
              <a:t>иновативни еко производи и AgriTech решенија,</a:t>
            </a:r>
          </a:p>
          <a:p>
            <a:pPr>
              <a:buFont typeface="Wingdings" pitchFamily="2" charset="2"/>
              <a:buChar char="ü"/>
            </a:pPr>
            <a:r>
              <a:rPr lang="ru-RU" sz="3000" dirty="0" smtClean="0"/>
              <a:t>мобилни апликации во ХоРеКа секторот,</a:t>
            </a:r>
          </a:p>
          <a:p>
            <a:pPr>
              <a:buFont typeface="Wingdings" pitchFamily="2" charset="2"/>
              <a:buChar char="ü"/>
            </a:pPr>
            <a:r>
              <a:rPr lang="ru-RU" sz="3000" dirty="0" smtClean="0"/>
              <a:t>производство на првите македонски воздухоплови, вендинг машини.</a:t>
            </a:r>
          </a:p>
          <a:p>
            <a:pPr>
              <a:buFont typeface="Wingdings" pitchFamily="2" charset="2"/>
              <a:buChar char="ü"/>
            </a:pPr>
            <a:endParaRPr lang="ru-RU" sz="3300" dirty="0" smtClean="0"/>
          </a:p>
        </p:txBody>
      </p:sp>
    </p:spTree>
    <p:extLst>
      <p:ext uri="{BB962C8B-B14F-4D97-AF65-F5344CB8AC3E}">
        <p14:creationId xmlns:p14="http://schemas.microsoft.com/office/powerpoint/2010/main" val="186685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304800" y="1981200"/>
          <a:ext cx="85344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Diagram 10"/>
          <p:cNvGraphicFramePr/>
          <p:nvPr/>
        </p:nvGraphicFramePr>
        <p:xfrm>
          <a:off x="228600" y="3429000"/>
          <a:ext cx="86106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2" name="Diagram 11"/>
          <p:cNvGraphicFramePr/>
          <p:nvPr/>
        </p:nvGraphicFramePr>
        <p:xfrm>
          <a:off x="304800" y="4876800"/>
          <a:ext cx="8458200" cy="16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B34EC0-7D1E-4631-B910-29B1240FA88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mk-MK" sz="4900" b="1" dirty="0" smtClean="0">
                <a:latin typeface="+mn-lt"/>
              </a:rPr>
              <a:t>Што следува?</a:t>
            </a:r>
            <a:endParaRPr lang="mk-MK" sz="4900" b="1" dirty="0">
              <a:latin typeface="+mn-l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04800" y="239795"/>
            <a:ext cx="1828959" cy="53649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86200" y="148347"/>
            <a:ext cx="1621677" cy="6279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204695" y="118155"/>
            <a:ext cx="1828959" cy="58526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295400" y="2057401"/>
            <a:ext cx="7467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 </a:t>
            </a:r>
            <a:r>
              <a:rPr lang="ru-RU" sz="2800" dirty="0" smtClean="0"/>
              <a:t>Старт на серијал панел дискусии</a:t>
            </a:r>
            <a:r>
              <a:rPr lang="en-US" sz="2800" dirty="0" smtClean="0"/>
              <a:t>:</a:t>
            </a:r>
            <a:r>
              <a:rPr lang="ru-RU" sz="2800" dirty="0" smtClean="0"/>
              <a:t> </a:t>
            </a:r>
            <a:r>
              <a:rPr lang="en-US" sz="2800" dirty="0" smtClean="0"/>
              <a:t>“</a:t>
            </a:r>
            <a:r>
              <a:rPr lang="mk-MK" sz="2800" dirty="0" smtClean="0"/>
              <a:t>Бизнис разговори за успешен стартап</a:t>
            </a:r>
            <a:r>
              <a:rPr lang="en-US" sz="2800" dirty="0" smtClean="0"/>
              <a:t>”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304800" y="2209800"/>
          <a:ext cx="85344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Diagram 10"/>
          <p:cNvGraphicFramePr/>
          <p:nvPr/>
        </p:nvGraphicFramePr>
        <p:xfrm>
          <a:off x="381000" y="3429000"/>
          <a:ext cx="86106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B34EC0-7D1E-4631-B910-29B1240FA88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mk-MK" sz="4900" b="1" dirty="0" smtClean="0">
                <a:latin typeface="+mn-lt"/>
              </a:rPr>
              <a:t>Што следува?</a:t>
            </a:r>
            <a:endParaRPr lang="mk-MK" sz="4900" b="1" dirty="0">
              <a:latin typeface="+mn-l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4800" y="239795"/>
            <a:ext cx="1828959" cy="53649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86200" y="148347"/>
            <a:ext cx="1621677" cy="6279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04695" y="118155"/>
            <a:ext cx="1828959" cy="58526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38200" y="2209800"/>
            <a:ext cx="784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k-MK" sz="2800" dirty="0" smtClean="0"/>
              <a:t>Контиунирана можност за аплицирање</a:t>
            </a:r>
            <a:r>
              <a:rPr lang="en-US" sz="2800" dirty="0" smtClean="0"/>
              <a:t> </a:t>
            </a:r>
            <a:r>
              <a:rPr lang="mk-MK" sz="2800" dirty="0" smtClean="0"/>
              <a:t>до крајот на 2019 година</a:t>
            </a:r>
            <a:endParaRPr lang="en-US" sz="2800" dirty="0"/>
          </a:p>
        </p:txBody>
      </p:sp>
      <p:graphicFrame>
        <p:nvGraphicFramePr>
          <p:cNvPr id="16" name="Diagram 15"/>
          <p:cNvGraphicFramePr/>
          <p:nvPr/>
        </p:nvGraphicFramePr>
        <p:xfrm>
          <a:off x="533400" y="5105400"/>
          <a:ext cx="80772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838200" y="4724400"/>
            <a:ext cx="7848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k-MK" sz="2800" dirty="0" smtClean="0"/>
              <a:t>Заедно со група искусни програмери од Велес, формирање на првиот  и единствен </a:t>
            </a:r>
            <a:r>
              <a:rPr lang="en-US" sz="2800" dirty="0" smtClean="0"/>
              <a:t>IT </a:t>
            </a:r>
            <a:r>
              <a:rPr lang="mk-MK" sz="2800" dirty="0" smtClean="0"/>
              <a:t>иновациски хуб во регионот, во партнерство со сите релевантни чинители ?!?!  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https://scontent-a-vie.xx.fbcdn.net/hphotos-frc3/t1/1476252_10151879765953460_320106932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533400"/>
            <a:ext cx="8294688" cy="576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98E9CC-0229-46F7-A7AC-342580515CB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E2834E-0E83-4E1D-87D7-411B25122AB8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28600"/>
            <a:ext cx="1828799" cy="5386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169115"/>
            <a:ext cx="2038123" cy="656786"/>
          </a:xfrm>
          <a:prstGeom prst="rect">
            <a:avLst/>
          </a:prstGeom>
        </p:spPr>
      </p:pic>
      <p:pic>
        <p:nvPicPr>
          <p:cNvPr id="6" name="Picture 2" descr="C:\Users\Natasha\Desktop\x factor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670" y="142852"/>
            <a:ext cx="4596332" cy="65008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94026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1296</TotalTime>
  <Words>1556</Words>
  <Application>Microsoft Office PowerPoint</Application>
  <PresentationFormat>On-screen Show (4:3)</PresentationFormat>
  <Paragraphs>184</Paragraphs>
  <Slides>16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Office Theme</vt:lpstr>
      <vt:lpstr>PowerPoint Presentation</vt:lpstr>
      <vt:lpstr>    Проектот е поддржан од Фондот за иновации и технолошки развој на Македонија (ФИТР), во соработка со Светска банка, преку инструментот за поддршка - кофинансирани грантови за воспоставување, работење и инвестиции на деловно - технолошки акцелератори  </vt:lpstr>
      <vt:lpstr>Кои сме ние?</vt:lpstr>
      <vt:lpstr>Мисија</vt:lpstr>
      <vt:lpstr> Кои се наши најатрактивни целни групи? </vt:lpstr>
      <vt:lpstr>Што нудиме?</vt:lpstr>
      <vt:lpstr>Менторска поддршка</vt:lpstr>
      <vt:lpstr>Дополнителни финансии</vt:lpstr>
      <vt:lpstr>Што направивме досега?</vt:lpstr>
      <vt:lpstr>СОРАБОТНИЦИ</vt:lpstr>
      <vt:lpstr>             </vt:lpstr>
      <vt:lpstr>PowerPoint Presentation</vt:lpstr>
      <vt:lpstr>Што следува?</vt:lpstr>
      <vt:lpstr>Што следува?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Milan</cp:lastModifiedBy>
  <cp:revision>92</cp:revision>
  <dcterms:created xsi:type="dcterms:W3CDTF">2006-08-16T00:00:00Z</dcterms:created>
  <dcterms:modified xsi:type="dcterms:W3CDTF">2019-07-01T06:47:26Z</dcterms:modified>
</cp:coreProperties>
</file>